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58"/>
  </p:notesMasterIdLst>
  <p:handoutMasterIdLst>
    <p:handoutMasterId r:id="rId59"/>
  </p:handoutMasterIdLst>
  <p:sldIdLst>
    <p:sldId id="261" r:id="rId2"/>
    <p:sldId id="335" r:id="rId3"/>
    <p:sldId id="286" r:id="rId4"/>
    <p:sldId id="287" r:id="rId5"/>
    <p:sldId id="288" r:id="rId6"/>
    <p:sldId id="289" r:id="rId7"/>
    <p:sldId id="290" r:id="rId8"/>
    <p:sldId id="291" r:id="rId9"/>
    <p:sldId id="333" r:id="rId10"/>
    <p:sldId id="285" r:id="rId11"/>
    <p:sldId id="298" r:id="rId12"/>
    <p:sldId id="299" r:id="rId13"/>
    <p:sldId id="300" r:id="rId14"/>
    <p:sldId id="301" r:id="rId15"/>
    <p:sldId id="302" r:id="rId16"/>
    <p:sldId id="303" r:id="rId17"/>
    <p:sldId id="305" r:id="rId18"/>
    <p:sldId id="304" r:id="rId19"/>
    <p:sldId id="306" r:id="rId20"/>
    <p:sldId id="307" r:id="rId21"/>
    <p:sldId id="308" r:id="rId22"/>
    <p:sldId id="309" r:id="rId23"/>
    <p:sldId id="293" r:id="rId24"/>
    <p:sldId id="336" r:id="rId25"/>
    <p:sldId id="284" r:id="rId26"/>
    <p:sldId id="281" r:id="rId27"/>
    <p:sldId id="310" r:id="rId28"/>
    <p:sldId id="311" r:id="rId29"/>
    <p:sldId id="312" r:id="rId30"/>
    <p:sldId id="334" r:id="rId31"/>
    <p:sldId id="313" r:id="rId32"/>
    <p:sldId id="332" r:id="rId33"/>
    <p:sldId id="314" r:id="rId34"/>
    <p:sldId id="315" r:id="rId35"/>
    <p:sldId id="316" r:id="rId36"/>
    <p:sldId id="282" r:id="rId37"/>
    <p:sldId id="278" r:id="rId38"/>
    <p:sldId id="294" r:id="rId39"/>
    <p:sldId id="295" r:id="rId40"/>
    <p:sldId id="317" r:id="rId41"/>
    <p:sldId id="318" r:id="rId42"/>
    <p:sldId id="319" r:id="rId43"/>
    <p:sldId id="320" r:id="rId44"/>
    <p:sldId id="321" r:id="rId45"/>
    <p:sldId id="322" r:id="rId46"/>
    <p:sldId id="323" r:id="rId47"/>
    <p:sldId id="324" r:id="rId48"/>
    <p:sldId id="325" r:id="rId49"/>
    <p:sldId id="326" r:id="rId50"/>
    <p:sldId id="328" r:id="rId51"/>
    <p:sldId id="329" r:id="rId52"/>
    <p:sldId id="330" r:id="rId53"/>
    <p:sldId id="276" r:id="rId54"/>
    <p:sldId id="296" r:id="rId55"/>
    <p:sldId id="297" r:id="rId56"/>
    <p:sldId id="260"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Vorenkamp"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764"/>
    <a:srgbClr val="01A1DD"/>
    <a:srgbClr val="C4C4C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6" autoAdjust="0"/>
    <p:restoredTop sz="86458" autoAdjust="0"/>
  </p:normalViewPr>
  <p:slideViewPr>
    <p:cSldViewPr snapToGrid="0">
      <p:cViewPr varScale="1">
        <p:scale>
          <a:sx n="74" d="100"/>
          <a:sy n="74" d="100"/>
        </p:scale>
        <p:origin x="870" y="60"/>
      </p:cViewPr>
      <p:guideLst>
        <p:guide orient="horz" pos="2160"/>
        <p:guide pos="2880"/>
      </p:guideLst>
    </p:cSldViewPr>
  </p:slideViewPr>
  <p:outlineViewPr>
    <p:cViewPr>
      <p:scale>
        <a:sx n="33" d="100"/>
        <a:sy n="33" d="100"/>
      </p:scale>
      <p:origin x="0" y="-72120"/>
    </p:cViewPr>
  </p:outlineViewPr>
  <p:notesTextViewPr>
    <p:cViewPr>
      <p:scale>
        <a:sx n="100" d="100"/>
        <a:sy n="100" d="100"/>
      </p:scale>
      <p:origin x="0" y="0"/>
    </p:cViewPr>
  </p:notesTextViewPr>
  <p:sorterViewPr>
    <p:cViewPr>
      <p:scale>
        <a:sx n="66" d="100"/>
        <a:sy n="66" d="100"/>
      </p:scale>
      <p:origin x="0" y="-6327"/>
    </p:cViewPr>
  </p:sorterViewPr>
  <p:notesViewPr>
    <p:cSldViewPr snapToGrid="0">
      <p:cViewPr varScale="1">
        <p:scale>
          <a:sx n="81" d="100"/>
          <a:sy n="81" d="100"/>
        </p:scale>
        <p:origin x="205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84893D-6F10-4985-B9F0-D2B8AE6DF98F}" type="doc">
      <dgm:prSet loTypeId="urn:microsoft.com/office/officeart/2005/8/layout/cycle8" loCatId="cycle" qsTypeId="urn:microsoft.com/office/officeart/2005/8/quickstyle/3d9" qsCatId="3D" csTypeId="urn:microsoft.com/office/officeart/2005/8/colors/accent1_2" csCatId="accent1" phldr="1"/>
      <dgm:spPr>
        <a:scene3d>
          <a:camera prst="perspectiveRelaxed" fov="0">
            <a:rot lat="0" lon="0" rev="0"/>
          </a:camera>
          <a:lightRig rig="soft" dir="t"/>
          <a:backdrop>
            <a:anchor x="0" y="0" z="-210000"/>
            <a:norm dx="0" dy="0" dz="914400"/>
            <a:up dx="0" dy="914400" dz="0"/>
          </a:backdrop>
        </a:scene3d>
      </dgm:spPr>
    </dgm:pt>
    <dgm:pt modelId="{3E04B106-F654-4928-8E1C-A39D79953DB0}">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100" b="1" kern="1200" dirty="0">
              <a:ln>
                <a:noFill/>
              </a:ln>
              <a:solidFill>
                <a:prstClr val="black"/>
              </a:solidFill>
              <a:effectLst/>
              <a:latin typeface="Calibri"/>
              <a:ea typeface="+mn-ea"/>
              <a:cs typeface="+mn-cs"/>
            </a:rPr>
            <a:t>Architect and design</a:t>
          </a:r>
        </a:p>
      </dgm:t>
    </dgm:pt>
    <dgm:pt modelId="{F72CEBF0-D2AC-4440-899F-237B682511DD}" type="parTrans" cxnId="{E145B857-3646-46F8-9792-F63D2478A0EC}">
      <dgm:prSet/>
      <dgm:spPr/>
      <dgm:t>
        <a:bodyPr/>
        <a:lstStyle/>
        <a:p>
          <a:endParaRPr lang="en-US" sz="2000"/>
        </a:p>
      </dgm:t>
    </dgm:pt>
    <dgm:pt modelId="{8409C2F4-8F4D-4214-9242-83C3B76FC33D}" type="sibTrans" cxnId="{E145B857-3646-46F8-9792-F63D2478A0EC}">
      <dgm:prSet/>
      <dgm:spPr/>
      <dgm:t>
        <a:bodyPr/>
        <a:lstStyle/>
        <a:p>
          <a:endParaRPr lang="en-US" sz="2000"/>
        </a:p>
      </dgm:t>
    </dgm:pt>
    <dgm:pt modelId="{9B17CFF9-D381-4461-B3FD-5FD68CDACBFD}">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100" b="1" kern="1200" dirty="0">
              <a:ln>
                <a:noFill/>
              </a:ln>
              <a:solidFill>
                <a:prstClr val="black"/>
              </a:solidFill>
              <a:effectLst/>
              <a:latin typeface="Calibri"/>
              <a:ea typeface="+mn-ea"/>
              <a:cs typeface="+mn-cs"/>
            </a:rPr>
            <a:t>Identify requirements</a:t>
          </a:r>
        </a:p>
      </dgm:t>
    </dgm:pt>
    <dgm:pt modelId="{0C2FDB92-8ACC-464B-A21F-657EA1A0B01C}" type="parTrans" cxnId="{A8188928-B2BB-47C4-B0D1-1B19507E6955}">
      <dgm:prSet/>
      <dgm:spPr/>
      <dgm:t>
        <a:bodyPr/>
        <a:lstStyle/>
        <a:p>
          <a:endParaRPr lang="en-US" sz="2000"/>
        </a:p>
      </dgm:t>
    </dgm:pt>
    <dgm:pt modelId="{423ECCEF-0BA8-492D-84E5-DBF04D86F48F}" type="sibTrans" cxnId="{A8188928-B2BB-47C4-B0D1-1B19507E6955}">
      <dgm:prSet/>
      <dgm:spPr/>
      <dgm:t>
        <a:bodyPr/>
        <a:lstStyle/>
        <a:p>
          <a:endParaRPr lang="en-US" sz="2000"/>
        </a:p>
      </dgm:t>
    </dgm:pt>
    <dgm:pt modelId="{0FBD757F-E850-4732-A0D3-5E753691A047}">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100" b="1" kern="1200" dirty="0">
              <a:ln>
                <a:noFill/>
              </a:ln>
              <a:solidFill>
                <a:prstClr val="black"/>
              </a:solidFill>
              <a:effectLst/>
              <a:latin typeface="Calibri"/>
              <a:ea typeface="+mn-ea"/>
              <a:cs typeface="+mn-cs"/>
            </a:rPr>
            <a:t>Test</a:t>
          </a:r>
        </a:p>
      </dgm:t>
    </dgm:pt>
    <dgm:pt modelId="{B2507A80-321B-4528-BD2F-EBA6593F62AF}" type="parTrans" cxnId="{2A26FD85-5722-4324-8A31-A0B83F84B759}">
      <dgm:prSet/>
      <dgm:spPr/>
      <dgm:t>
        <a:bodyPr/>
        <a:lstStyle/>
        <a:p>
          <a:endParaRPr lang="en-US" sz="2000"/>
        </a:p>
      </dgm:t>
    </dgm:pt>
    <dgm:pt modelId="{5CDB8A2C-88C1-4342-B602-DFE2BCA975CD}" type="sibTrans" cxnId="{2A26FD85-5722-4324-8A31-A0B83F84B759}">
      <dgm:prSet/>
      <dgm:spPr/>
      <dgm:t>
        <a:bodyPr/>
        <a:lstStyle/>
        <a:p>
          <a:endParaRPr lang="en-US" sz="2000"/>
        </a:p>
      </dgm:t>
    </dgm:pt>
    <dgm:pt modelId="{A6AE4B08-4431-4AD5-A470-E7900079FEB5}">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100" b="1" kern="1200" dirty="0">
              <a:ln>
                <a:noFill/>
              </a:ln>
              <a:solidFill>
                <a:prstClr val="black"/>
              </a:solidFill>
              <a:effectLst/>
              <a:latin typeface="Calibri"/>
              <a:ea typeface="+mn-ea"/>
              <a:cs typeface="+mn-cs"/>
            </a:rPr>
            <a:t>Deploy and maintain</a:t>
          </a:r>
        </a:p>
      </dgm:t>
    </dgm:pt>
    <dgm:pt modelId="{E644018F-FDB6-4B9D-B63A-96500497AE01}" type="parTrans" cxnId="{3DA8CF2C-2B6B-4975-910D-3ACCE3899854}">
      <dgm:prSet/>
      <dgm:spPr/>
      <dgm:t>
        <a:bodyPr/>
        <a:lstStyle/>
        <a:p>
          <a:endParaRPr lang="en-US" sz="2000"/>
        </a:p>
      </dgm:t>
    </dgm:pt>
    <dgm:pt modelId="{D6BE2CDB-F308-480C-9096-1AA35E8EB69A}" type="sibTrans" cxnId="{3DA8CF2C-2B6B-4975-910D-3ACCE3899854}">
      <dgm:prSet/>
      <dgm:spPr/>
      <dgm:t>
        <a:bodyPr/>
        <a:lstStyle/>
        <a:p>
          <a:endParaRPr lang="en-US" sz="2000"/>
        </a:p>
      </dgm:t>
    </dgm:pt>
    <dgm:pt modelId="{4382EF0A-3ADF-4BA7-86EC-DF748FA385D3}">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100" b="1" kern="1200" dirty="0">
              <a:ln>
                <a:noFill/>
              </a:ln>
              <a:solidFill>
                <a:prstClr val="black"/>
              </a:solidFill>
              <a:effectLst/>
              <a:latin typeface="Calibri"/>
              <a:ea typeface="+mn-ea"/>
              <a:cs typeface="+mn-cs"/>
            </a:rPr>
            <a:t>Develop</a:t>
          </a:r>
        </a:p>
      </dgm:t>
    </dgm:pt>
    <dgm:pt modelId="{C7E74235-268A-4286-A2C5-F8ED089E8588}" type="parTrans" cxnId="{55CA2D04-A368-4974-97A1-FD0FD0D04011}">
      <dgm:prSet/>
      <dgm:spPr/>
      <dgm:t>
        <a:bodyPr/>
        <a:lstStyle/>
        <a:p>
          <a:endParaRPr lang="en-US" sz="1200"/>
        </a:p>
      </dgm:t>
    </dgm:pt>
    <dgm:pt modelId="{1C5064FA-65EA-4973-BBC0-9CE3E1D53C45}" type="sibTrans" cxnId="{55CA2D04-A368-4974-97A1-FD0FD0D04011}">
      <dgm:prSet/>
      <dgm:spPr/>
      <dgm:t>
        <a:bodyPr/>
        <a:lstStyle/>
        <a:p>
          <a:endParaRPr lang="en-US" sz="1200"/>
        </a:p>
      </dgm:t>
    </dgm:pt>
    <dgm:pt modelId="{BF56D52F-8BF9-4D67-8F7F-F7613283299A}" type="pres">
      <dgm:prSet presAssocID="{6784893D-6F10-4985-B9F0-D2B8AE6DF98F}" presName="compositeShape" presStyleCnt="0">
        <dgm:presLayoutVars>
          <dgm:chMax val="7"/>
          <dgm:dir/>
          <dgm:resizeHandles val="exact"/>
        </dgm:presLayoutVars>
      </dgm:prSet>
      <dgm:spPr/>
    </dgm:pt>
    <dgm:pt modelId="{E9DE3F36-1887-442A-B31A-A46474B10E39}" type="pres">
      <dgm:prSet presAssocID="{6784893D-6F10-4985-B9F0-D2B8AE6DF98F}" presName="wedge1" presStyleLbl="node1" presStyleIdx="0" presStyleCnt="5" custScaleX="93947" custScaleY="100449"/>
      <dgm:spPr>
        <a:xfrm>
          <a:off x="853316" y="277620"/>
          <a:ext cx="3594099" cy="3842844"/>
        </a:xfrm>
        <a:prstGeom prst="pie">
          <a:avLst>
            <a:gd name="adj1" fmla="val 16200000"/>
            <a:gd name="adj2" fmla="val 20520000"/>
          </a:avLst>
        </a:prstGeom>
      </dgm:spPr>
    </dgm:pt>
    <dgm:pt modelId="{9F0489F9-DB65-4313-8BFB-80523E5581BA}" type="pres">
      <dgm:prSet presAssocID="{6784893D-6F10-4985-B9F0-D2B8AE6DF98F}" presName="dummy1a" presStyleCnt="0"/>
      <dgm:spPr/>
    </dgm:pt>
    <dgm:pt modelId="{55AE7CCB-1F33-4E29-BC0D-8ABC836E3F32}" type="pres">
      <dgm:prSet presAssocID="{6784893D-6F10-4985-B9F0-D2B8AE6DF98F}" presName="dummy1b" presStyleCnt="0"/>
      <dgm:spPr/>
    </dgm:pt>
    <dgm:pt modelId="{9EC56FC4-F161-4459-A50D-5A30B91DE51E}" type="pres">
      <dgm:prSet presAssocID="{6784893D-6F10-4985-B9F0-D2B8AE6DF98F}" presName="wedge1Tx" presStyleLbl="node1" presStyleIdx="0" presStyleCnt="5">
        <dgm:presLayoutVars>
          <dgm:chMax val="0"/>
          <dgm:chPref val="0"/>
          <dgm:bulletEnabled val="1"/>
        </dgm:presLayoutVars>
      </dgm:prSet>
      <dgm:spPr/>
    </dgm:pt>
    <dgm:pt modelId="{2337B3F5-006B-4719-B3E7-D6CA690AE7F0}" type="pres">
      <dgm:prSet presAssocID="{6784893D-6F10-4985-B9F0-D2B8AE6DF98F}" presName="wedge2" presStyleLbl="node1" presStyleIdx="1" presStyleCnt="5"/>
      <dgm:spPr>
        <a:xfrm>
          <a:off x="770324" y="388227"/>
          <a:ext cx="3825667" cy="3825667"/>
        </a:xfrm>
        <a:prstGeom prst="pie">
          <a:avLst>
            <a:gd name="adj1" fmla="val 20520000"/>
            <a:gd name="adj2" fmla="val 3240000"/>
          </a:avLst>
        </a:prstGeom>
      </dgm:spPr>
    </dgm:pt>
    <dgm:pt modelId="{C7298A9D-9C9D-4B28-82B4-7C1A08AD4229}" type="pres">
      <dgm:prSet presAssocID="{6784893D-6F10-4985-B9F0-D2B8AE6DF98F}" presName="dummy2a" presStyleCnt="0"/>
      <dgm:spPr/>
    </dgm:pt>
    <dgm:pt modelId="{1BC922AE-2367-4610-84A9-B817FA6F0931}" type="pres">
      <dgm:prSet presAssocID="{6784893D-6F10-4985-B9F0-D2B8AE6DF98F}" presName="dummy2b" presStyleCnt="0"/>
      <dgm:spPr/>
    </dgm:pt>
    <dgm:pt modelId="{214C0C1C-A01C-42FB-89BA-5F1F4807801C}" type="pres">
      <dgm:prSet presAssocID="{6784893D-6F10-4985-B9F0-D2B8AE6DF98F}" presName="wedge2Tx" presStyleLbl="node1" presStyleIdx="1" presStyleCnt="5">
        <dgm:presLayoutVars>
          <dgm:chMax val="0"/>
          <dgm:chPref val="0"/>
          <dgm:bulletEnabled val="1"/>
        </dgm:presLayoutVars>
      </dgm:prSet>
      <dgm:spPr/>
    </dgm:pt>
    <dgm:pt modelId="{5A93784E-5A55-4F7F-B894-CC7508A7AA83}" type="pres">
      <dgm:prSet presAssocID="{6784893D-6F10-4985-B9F0-D2B8AE6DF98F}" presName="wedge3" presStyleLbl="node1" presStyleIdx="2" presStyleCnt="5"/>
      <dgm:spPr>
        <a:xfrm>
          <a:off x="683791" y="451077"/>
          <a:ext cx="3825667" cy="3825667"/>
        </a:xfrm>
        <a:prstGeom prst="pie">
          <a:avLst>
            <a:gd name="adj1" fmla="val 3240000"/>
            <a:gd name="adj2" fmla="val 7560000"/>
          </a:avLst>
        </a:prstGeom>
      </dgm:spPr>
    </dgm:pt>
    <dgm:pt modelId="{32277176-ED9E-487E-9CDA-375AE6AECB97}" type="pres">
      <dgm:prSet presAssocID="{6784893D-6F10-4985-B9F0-D2B8AE6DF98F}" presName="dummy3a" presStyleCnt="0"/>
      <dgm:spPr/>
    </dgm:pt>
    <dgm:pt modelId="{489DE919-24C6-4165-8C9B-F046203D2F7A}" type="pres">
      <dgm:prSet presAssocID="{6784893D-6F10-4985-B9F0-D2B8AE6DF98F}" presName="dummy3b" presStyleCnt="0"/>
      <dgm:spPr/>
    </dgm:pt>
    <dgm:pt modelId="{10F638D0-42F3-4995-993D-185287EFE2E1}" type="pres">
      <dgm:prSet presAssocID="{6784893D-6F10-4985-B9F0-D2B8AE6DF98F}" presName="wedge3Tx" presStyleLbl="node1" presStyleIdx="2" presStyleCnt="5">
        <dgm:presLayoutVars>
          <dgm:chMax val="0"/>
          <dgm:chPref val="0"/>
          <dgm:bulletEnabled val="1"/>
        </dgm:presLayoutVars>
      </dgm:prSet>
      <dgm:spPr/>
    </dgm:pt>
    <dgm:pt modelId="{89DA5D83-6877-43D4-BD49-F525F39971A0}" type="pres">
      <dgm:prSet presAssocID="{6784893D-6F10-4985-B9F0-D2B8AE6DF98F}" presName="wedge4" presStyleLbl="node1" presStyleIdx="3" presStyleCnt="5"/>
      <dgm:spPr>
        <a:xfrm>
          <a:off x="597258" y="388227"/>
          <a:ext cx="3825667" cy="3825667"/>
        </a:xfrm>
        <a:prstGeom prst="pie">
          <a:avLst>
            <a:gd name="adj1" fmla="val 7560000"/>
            <a:gd name="adj2" fmla="val 11880000"/>
          </a:avLst>
        </a:prstGeom>
      </dgm:spPr>
    </dgm:pt>
    <dgm:pt modelId="{E6E7AD05-D925-4548-9BBA-8C1F7ABF7F2D}" type="pres">
      <dgm:prSet presAssocID="{6784893D-6F10-4985-B9F0-D2B8AE6DF98F}" presName="dummy4a" presStyleCnt="0"/>
      <dgm:spPr/>
    </dgm:pt>
    <dgm:pt modelId="{D7DF358C-4535-48C0-B166-3E718A3E8CBB}" type="pres">
      <dgm:prSet presAssocID="{6784893D-6F10-4985-B9F0-D2B8AE6DF98F}" presName="dummy4b" presStyleCnt="0"/>
      <dgm:spPr/>
    </dgm:pt>
    <dgm:pt modelId="{DC9D5E6F-7E95-49B0-84CB-30BC9AE754AB}" type="pres">
      <dgm:prSet presAssocID="{6784893D-6F10-4985-B9F0-D2B8AE6DF98F}" presName="wedge4Tx" presStyleLbl="node1" presStyleIdx="3" presStyleCnt="5">
        <dgm:presLayoutVars>
          <dgm:chMax val="0"/>
          <dgm:chPref val="0"/>
          <dgm:bulletEnabled val="1"/>
        </dgm:presLayoutVars>
      </dgm:prSet>
      <dgm:spPr/>
    </dgm:pt>
    <dgm:pt modelId="{DE63C1DB-C0F6-4706-89B6-B693A3C7F9A4}" type="pres">
      <dgm:prSet presAssocID="{6784893D-6F10-4985-B9F0-D2B8AE6DF98F}" presName="wedge5" presStyleLbl="node1" presStyleIdx="4" presStyleCnt="5"/>
      <dgm:spPr>
        <a:xfrm>
          <a:off x="630049" y="286209"/>
          <a:ext cx="3825667" cy="3825667"/>
        </a:xfrm>
        <a:prstGeom prst="pie">
          <a:avLst>
            <a:gd name="adj1" fmla="val 11880000"/>
            <a:gd name="adj2" fmla="val 16200000"/>
          </a:avLst>
        </a:prstGeom>
      </dgm:spPr>
    </dgm:pt>
    <dgm:pt modelId="{F345DC6A-13E7-4632-9BD5-EC0ADA5D2ACB}" type="pres">
      <dgm:prSet presAssocID="{6784893D-6F10-4985-B9F0-D2B8AE6DF98F}" presName="dummy5a" presStyleCnt="0"/>
      <dgm:spPr/>
    </dgm:pt>
    <dgm:pt modelId="{BB23288E-7B4E-4F0E-AE48-A0B82AC90C90}" type="pres">
      <dgm:prSet presAssocID="{6784893D-6F10-4985-B9F0-D2B8AE6DF98F}" presName="dummy5b" presStyleCnt="0"/>
      <dgm:spPr/>
    </dgm:pt>
    <dgm:pt modelId="{E08F28E4-A57F-40BA-8C9F-B3E38EF2E668}" type="pres">
      <dgm:prSet presAssocID="{6784893D-6F10-4985-B9F0-D2B8AE6DF98F}" presName="wedge5Tx" presStyleLbl="node1" presStyleIdx="4" presStyleCnt="5">
        <dgm:presLayoutVars>
          <dgm:chMax val="0"/>
          <dgm:chPref val="0"/>
          <dgm:bulletEnabled val="1"/>
        </dgm:presLayoutVars>
      </dgm:prSet>
      <dgm:spPr/>
    </dgm:pt>
    <dgm:pt modelId="{2178449E-D2C0-4223-8890-03515FA83295}" type="pres">
      <dgm:prSet presAssocID="{8409C2F4-8F4D-4214-9242-83C3B76FC33D}" presName="arrowWedge1" presStyleLbl="fgSibTrans2D1" presStyleIdx="0" presStyleCnt="5"/>
      <dgm:spPr>
        <a:solidFill>
          <a:schemeClr val="bg1">
            <a:lumMod val="65000"/>
          </a:schemeClr>
        </a:solidFill>
        <a:ln>
          <a:solidFill>
            <a:schemeClr val="tx1"/>
          </a:solidFill>
        </a:ln>
      </dgm:spPr>
    </dgm:pt>
    <dgm:pt modelId="{55232D65-456A-403B-924B-1B38CC37469F}" type="pres">
      <dgm:prSet presAssocID="{1C5064FA-65EA-4973-BBC0-9CE3E1D53C45}" presName="arrowWedge2" presStyleLbl="fgSibTrans2D1" presStyleIdx="1" presStyleCnt="5"/>
      <dgm:spPr>
        <a:solidFill>
          <a:schemeClr val="bg1">
            <a:lumMod val="65000"/>
          </a:schemeClr>
        </a:solidFill>
        <a:ln>
          <a:solidFill>
            <a:schemeClr val="tx1"/>
          </a:solidFill>
        </a:ln>
      </dgm:spPr>
    </dgm:pt>
    <dgm:pt modelId="{FE48437E-7ED3-4CD8-9D6B-C5EB53A03A25}" type="pres">
      <dgm:prSet presAssocID="{5CDB8A2C-88C1-4342-B602-DFE2BCA975CD}" presName="arrowWedge3" presStyleLbl="fgSibTrans2D1" presStyleIdx="2" presStyleCnt="5"/>
      <dgm:spPr>
        <a:solidFill>
          <a:schemeClr val="bg1">
            <a:lumMod val="65000"/>
          </a:schemeClr>
        </a:solidFill>
        <a:ln>
          <a:solidFill>
            <a:schemeClr val="tx1"/>
          </a:solidFill>
        </a:ln>
      </dgm:spPr>
    </dgm:pt>
    <dgm:pt modelId="{800B4ADC-3CA4-4049-AD19-A86AD9980E1E}" type="pres">
      <dgm:prSet presAssocID="{D6BE2CDB-F308-480C-9096-1AA35E8EB69A}" presName="arrowWedge4" presStyleLbl="fgSibTrans2D1" presStyleIdx="3" presStyleCnt="5"/>
      <dgm:spPr>
        <a:solidFill>
          <a:schemeClr val="bg1">
            <a:lumMod val="65000"/>
          </a:schemeClr>
        </a:solidFill>
        <a:ln>
          <a:solidFill>
            <a:schemeClr val="tx1"/>
          </a:solidFill>
        </a:ln>
      </dgm:spPr>
    </dgm:pt>
    <dgm:pt modelId="{A16AB8F6-71CB-4200-B83D-7F0036C644BD}" type="pres">
      <dgm:prSet presAssocID="{423ECCEF-0BA8-492D-84E5-DBF04D86F48F}" presName="arrowWedge5" presStyleLbl="fgSibTrans2D1" presStyleIdx="4" presStyleCnt="5"/>
      <dgm:spPr>
        <a:solidFill>
          <a:schemeClr val="bg1">
            <a:lumMod val="65000"/>
          </a:schemeClr>
        </a:solidFill>
        <a:ln>
          <a:solidFill>
            <a:schemeClr val="tx1"/>
          </a:solidFill>
        </a:ln>
      </dgm:spPr>
    </dgm:pt>
  </dgm:ptLst>
  <dgm:cxnLst>
    <dgm:cxn modelId="{F6B79A02-CE6B-4ED3-BD0A-06267E85DB49}" type="presOf" srcId="{3E04B106-F654-4928-8E1C-A39D79953DB0}" destId="{E9DE3F36-1887-442A-B31A-A46474B10E39}" srcOrd="0" destOrd="0" presId="urn:microsoft.com/office/officeart/2005/8/layout/cycle8"/>
    <dgm:cxn modelId="{55CA2D04-A368-4974-97A1-FD0FD0D04011}" srcId="{6784893D-6F10-4985-B9F0-D2B8AE6DF98F}" destId="{4382EF0A-3ADF-4BA7-86EC-DF748FA385D3}" srcOrd="1" destOrd="0" parTransId="{C7E74235-268A-4286-A2C5-F8ED089E8588}" sibTransId="{1C5064FA-65EA-4973-BBC0-9CE3E1D53C45}"/>
    <dgm:cxn modelId="{81824D1A-FDA6-4B55-B505-EF59BE89804C}" type="presOf" srcId="{0FBD757F-E850-4732-A0D3-5E753691A047}" destId="{5A93784E-5A55-4F7F-B894-CC7508A7AA83}" srcOrd="0" destOrd="0" presId="urn:microsoft.com/office/officeart/2005/8/layout/cycle8"/>
    <dgm:cxn modelId="{06407A1A-9493-4C31-A1DC-02A8E0FB8DC2}" type="presOf" srcId="{A6AE4B08-4431-4AD5-A470-E7900079FEB5}" destId="{89DA5D83-6877-43D4-BD49-F525F39971A0}" srcOrd="0" destOrd="0" presId="urn:microsoft.com/office/officeart/2005/8/layout/cycle8"/>
    <dgm:cxn modelId="{A8188928-B2BB-47C4-B0D1-1B19507E6955}" srcId="{6784893D-6F10-4985-B9F0-D2B8AE6DF98F}" destId="{9B17CFF9-D381-4461-B3FD-5FD68CDACBFD}" srcOrd="4" destOrd="0" parTransId="{0C2FDB92-8ACC-464B-A21F-657EA1A0B01C}" sibTransId="{423ECCEF-0BA8-492D-84E5-DBF04D86F48F}"/>
    <dgm:cxn modelId="{1A98752B-4E9C-4E1D-9769-3FFC90035B7B}" type="presOf" srcId="{9B17CFF9-D381-4461-B3FD-5FD68CDACBFD}" destId="{DE63C1DB-C0F6-4706-89B6-B693A3C7F9A4}" srcOrd="0" destOrd="0" presId="urn:microsoft.com/office/officeart/2005/8/layout/cycle8"/>
    <dgm:cxn modelId="{3DA8CF2C-2B6B-4975-910D-3ACCE3899854}" srcId="{6784893D-6F10-4985-B9F0-D2B8AE6DF98F}" destId="{A6AE4B08-4431-4AD5-A470-E7900079FEB5}" srcOrd="3" destOrd="0" parTransId="{E644018F-FDB6-4B9D-B63A-96500497AE01}" sibTransId="{D6BE2CDB-F308-480C-9096-1AA35E8EB69A}"/>
    <dgm:cxn modelId="{00928969-2C7A-4659-BF88-D961E77B7DAB}" type="presOf" srcId="{0FBD757F-E850-4732-A0D3-5E753691A047}" destId="{10F638D0-42F3-4995-993D-185287EFE2E1}" srcOrd="1" destOrd="0" presId="urn:microsoft.com/office/officeart/2005/8/layout/cycle8"/>
    <dgm:cxn modelId="{66EC0A53-D1ED-4CB3-B7D0-B935D5D20209}" type="presOf" srcId="{9B17CFF9-D381-4461-B3FD-5FD68CDACBFD}" destId="{E08F28E4-A57F-40BA-8C9F-B3E38EF2E668}" srcOrd="1" destOrd="0" presId="urn:microsoft.com/office/officeart/2005/8/layout/cycle8"/>
    <dgm:cxn modelId="{E145B857-3646-46F8-9792-F63D2478A0EC}" srcId="{6784893D-6F10-4985-B9F0-D2B8AE6DF98F}" destId="{3E04B106-F654-4928-8E1C-A39D79953DB0}" srcOrd="0" destOrd="0" parTransId="{F72CEBF0-D2AC-4440-899F-237B682511DD}" sibTransId="{8409C2F4-8F4D-4214-9242-83C3B76FC33D}"/>
    <dgm:cxn modelId="{2A26FD85-5722-4324-8A31-A0B83F84B759}" srcId="{6784893D-6F10-4985-B9F0-D2B8AE6DF98F}" destId="{0FBD757F-E850-4732-A0D3-5E753691A047}" srcOrd="2" destOrd="0" parTransId="{B2507A80-321B-4528-BD2F-EBA6593F62AF}" sibTransId="{5CDB8A2C-88C1-4342-B602-DFE2BCA975CD}"/>
    <dgm:cxn modelId="{4508628F-3E87-4F7F-856E-E02A8B25D9BA}" type="presOf" srcId="{6784893D-6F10-4985-B9F0-D2B8AE6DF98F}" destId="{BF56D52F-8BF9-4D67-8F7F-F7613283299A}" srcOrd="0" destOrd="0" presId="urn:microsoft.com/office/officeart/2005/8/layout/cycle8"/>
    <dgm:cxn modelId="{AB6CC4AB-2649-4569-9157-ED536A404AD0}" type="presOf" srcId="{4382EF0A-3ADF-4BA7-86EC-DF748FA385D3}" destId="{214C0C1C-A01C-42FB-89BA-5F1F4807801C}" srcOrd="1" destOrd="0" presId="urn:microsoft.com/office/officeart/2005/8/layout/cycle8"/>
    <dgm:cxn modelId="{2649BDAF-B830-43D5-87CA-90226B6A0F7E}" type="presOf" srcId="{4382EF0A-3ADF-4BA7-86EC-DF748FA385D3}" destId="{2337B3F5-006B-4719-B3E7-D6CA690AE7F0}" srcOrd="0" destOrd="0" presId="urn:microsoft.com/office/officeart/2005/8/layout/cycle8"/>
    <dgm:cxn modelId="{360F64B9-7E96-434B-9590-C9E45EADD7D0}" type="presOf" srcId="{A6AE4B08-4431-4AD5-A470-E7900079FEB5}" destId="{DC9D5E6F-7E95-49B0-84CB-30BC9AE754AB}" srcOrd="1" destOrd="0" presId="urn:microsoft.com/office/officeart/2005/8/layout/cycle8"/>
    <dgm:cxn modelId="{F23E0BF9-A79D-49DC-BB5E-CE49932DDECE}" type="presOf" srcId="{3E04B106-F654-4928-8E1C-A39D79953DB0}" destId="{9EC56FC4-F161-4459-A50D-5A30B91DE51E}" srcOrd="1" destOrd="0" presId="urn:microsoft.com/office/officeart/2005/8/layout/cycle8"/>
    <dgm:cxn modelId="{5126D66F-B622-42E6-BE9C-89385CB6FC0F}" type="presParOf" srcId="{BF56D52F-8BF9-4D67-8F7F-F7613283299A}" destId="{E9DE3F36-1887-442A-B31A-A46474B10E39}" srcOrd="0" destOrd="0" presId="urn:microsoft.com/office/officeart/2005/8/layout/cycle8"/>
    <dgm:cxn modelId="{EC9967CD-DC8E-4565-A038-11F10CC59AFB}" type="presParOf" srcId="{BF56D52F-8BF9-4D67-8F7F-F7613283299A}" destId="{9F0489F9-DB65-4313-8BFB-80523E5581BA}" srcOrd="1" destOrd="0" presId="urn:microsoft.com/office/officeart/2005/8/layout/cycle8"/>
    <dgm:cxn modelId="{C22181E0-0B16-4D87-8049-0EECCD07F6BE}" type="presParOf" srcId="{BF56D52F-8BF9-4D67-8F7F-F7613283299A}" destId="{55AE7CCB-1F33-4E29-BC0D-8ABC836E3F32}" srcOrd="2" destOrd="0" presId="urn:microsoft.com/office/officeart/2005/8/layout/cycle8"/>
    <dgm:cxn modelId="{FC80A629-9D0F-4490-A69D-DFA878C2872C}" type="presParOf" srcId="{BF56D52F-8BF9-4D67-8F7F-F7613283299A}" destId="{9EC56FC4-F161-4459-A50D-5A30B91DE51E}" srcOrd="3" destOrd="0" presId="urn:microsoft.com/office/officeart/2005/8/layout/cycle8"/>
    <dgm:cxn modelId="{8043E32E-150E-4AF6-9732-3307C083A5EC}" type="presParOf" srcId="{BF56D52F-8BF9-4D67-8F7F-F7613283299A}" destId="{2337B3F5-006B-4719-B3E7-D6CA690AE7F0}" srcOrd="4" destOrd="0" presId="urn:microsoft.com/office/officeart/2005/8/layout/cycle8"/>
    <dgm:cxn modelId="{091F4B9D-9306-4024-9DC8-39500B790D0D}" type="presParOf" srcId="{BF56D52F-8BF9-4D67-8F7F-F7613283299A}" destId="{C7298A9D-9C9D-4B28-82B4-7C1A08AD4229}" srcOrd="5" destOrd="0" presId="urn:microsoft.com/office/officeart/2005/8/layout/cycle8"/>
    <dgm:cxn modelId="{D1182753-18EA-4752-BDD6-6F1ADBA04F45}" type="presParOf" srcId="{BF56D52F-8BF9-4D67-8F7F-F7613283299A}" destId="{1BC922AE-2367-4610-84A9-B817FA6F0931}" srcOrd="6" destOrd="0" presId="urn:microsoft.com/office/officeart/2005/8/layout/cycle8"/>
    <dgm:cxn modelId="{D32D3993-47E5-49AD-9EA6-D48F1485B344}" type="presParOf" srcId="{BF56D52F-8BF9-4D67-8F7F-F7613283299A}" destId="{214C0C1C-A01C-42FB-89BA-5F1F4807801C}" srcOrd="7" destOrd="0" presId="urn:microsoft.com/office/officeart/2005/8/layout/cycle8"/>
    <dgm:cxn modelId="{3692BE33-7616-4453-B38E-6A4946461481}" type="presParOf" srcId="{BF56D52F-8BF9-4D67-8F7F-F7613283299A}" destId="{5A93784E-5A55-4F7F-B894-CC7508A7AA83}" srcOrd="8" destOrd="0" presId="urn:microsoft.com/office/officeart/2005/8/layout/cycle8"/>
    <dgm:cxn modelId="{0D424348-E4C8-4758-86DD-FC80E455FE85}" type="presParOf" srcId="{BF56D52F-8BF9-4D67-8F7F-F7613283299A}" destId="{32277176-ED9E-487E-9CDA-375AE6AECB97}" srcOrd="9" destOrd="0" presId="urn:microsoft.com/office/officeart/2005/8/layout/cycle8"/>
    <dgm:cxn modelId="{D0816EB5-4ADD-47CB-A7E5-37877AAD2DFB}" type="presParOf" srcId="{BF56D52F-8BF9-4D67-8F7F-F7613283299A}" destId="{489DE919-24C6-4165-8C9B-F046203D2F7A}" srcOrd="10" destOrd="0" presId="urn:microsoft.com/office/officeart/2005/8/layout/cycle8"/>
    <dgm:cxn modelId="{2F63DC85-AD06-4ED0-B357-031F2090D11D}" type="presParOf" srcId="{BF56D52F-8BF9-4D67-8F7F-F7613283299A}" destId="{10F638D0-42F3-4995-993D-185287EFE2E1}" srcOrd="11" destOrd="0" presId="urn:microsoft.com/office/officeart/2005/8/layout/cycle8"/>
    <dgm:cxn modelId="{AF599E53-E600-4391-B008-19CF89807C4C}" type="presParOf" srcId="{BF56D52F-8BF9-4D67-8F7F-F7613283299A}" destId="{89DA5D83-6877-43D4-BD49-F525F39971A0}" srcOrd="12" destOrd="0" presId="urn:microsoft.com/office/officeart/2005/8/layout/cycle8"/>
    <dgm:cxn modelId="{D8B631A0-2A9E-4BE1-BA45-28E2823348CE}" type="presParOf" srcId="{BF56D52F-8BF9-4D67-8F7F-F7613283299A}" destId="{E6E7AD05-D925-4548-9BBA-8C1F7ABF7F2D}" srcOrd="13" destOrd="0" presId="urn:microsoft.com/office/officeart/2005/8/layout/cycle8"/>
    <dgm:cxn modelId="{6083315B-D7B1-40A7-B0D2-4C8CF868928D}" type="presParOf" srcId="{BF56D52F-8BF9-4D67-8F7F-F7613283299A}" destId="{D7DF358C-4535-48C0-B166-3E718A3E8CBB}" srcOrd="14" destOrd="0" presId="urn:microsoft.com/office/officeart/2005/8/layout/cycle8"/>
    <dgm:cxn modelId="{EF36C103-67F3-4EA8-9410-EBAE355C74D6}" type="presParOf" srcId="{BF56D52F-8BF9-4D67-8F7F-F7613283299A}" destId="{DC9D5E6F-7E95-49B0-84CB-30BC9AE754AB}" srcOrd="15" destOrd="0" presId="urn:microsoft.com/office/officeart/2005/8/layout/cycle8"/>
    <dgm:cxn modelId="{2B05B9BF-6387-4E8E-9721-ABB472F9004A}" type="presParOf" srcId="{BF56D52F-8BF9-4D67-8F7F-F7613283299A}" destId="{DE63C1DB-C0F6-4706-89B6-B693A3C7F9A4}" srcOrd="16" destOrd="0" presId="urn:microsoft.com/office/officeart/2005/8/layout/cycle8"/>
    <dgm:cxn modelId="{41F63BAB-84B8-4971-B221-EFA45535B777}" type="presParOf" srcId="{BF56D52F-8BF9-4D67-8F7F-F7613283299A}" destId="{F345DC6A-13E7-4632-9BD5-EC0ADA5D2ACB}" srcOrd="17" destOrd="0" presId="urn:microsoft.com/office/officeart/2005/8/layout/cycle8"/>
    <dgm:cxn modelId="{0C72197B-7C69-4061-BAE2-2627E9A9E84D}" type="presParOf" srcId="{BF56D52F-8BF9-4D67-8F7F-F7613283299A}" destId="{BB23288E-7B4E-4F0E-AE48-A0B82AC90C90}" srcOrd="18" destOrd="0" presId="urn:microsoft.com/office/officeart/2005/8/layout/cycle8"/>
    <dgm:cxn modelId="{55D3A62B-0996-4282-8EB0-F99CCE6D0C7C}" type="presParOf" srcId="{BF56D52F-8BF9-4D67-8F7F-F7613283299A}" destId="{E08F28E4-A57F-40BA-8C9F-B3E38EF2E668}" srcOrd="19" destOrd="0" presId="urn:microsoft.com/office/officeart/2005/8/layout/cycle8"/>
    <dgm:cxn modelId="{0C56F461-F5F1-4A7D-B1F2-533C9A7C4B6B}" type="presParOf" srcId="{BF56D52F-8BF9-4D67-8F7F-F7613283299A}" destId="{2178449E-D2C0-4223-8890-03515FA83295}" srcOrd="20" destOrd="0" presId="urn:microsoft.com/office/officeart/2005/8/layout/cycle8"/>
    <dgm:cxn modelId="{300155F8-47BC-46BC-A49D-A236C9DE7175}" type="presParOf" srcId="{BF56D52F-8BF9-4D67-8F7F-F7613283299A}" destId="{55232D65-456A-403B-924B-1B38CC37469F}" srcOrd="21" destOrd="0" presId="urn:microsoft.com/office/officeart/2005/8/layout/cycle8"/>
    <dgm:cxn modelId="{23C17D4A-15FB-4DD9-8BE0-4BC692B35AFE}" type="presParOf" srcId="{BF56D52F-8BF9-4D67-8F7F-F7613283299A}" destId="{FE48437E-7ED3-4CD8-9D6B-C5EB53A03A25}" srcOrd="22" destOrd="0" presId="urn:microsoft.com/office/officeart/2005/8/layout/cycle8"/>
    <dgm:cxn modelId="{324AA14B-3B90-4E02-87C2-EC6590E905B2}" type="presParOf" srcId="{BF56D52F-8BF9-4D67-8F7F-F7613283299A}" destId="{800B4ADC-3CA4-4049-AD19-A86AD9980E1E}" srcOrd="23" destOrd="0" presId="urn:microsoft.com/office/officeart/2005/8/layout/cycle8"/>
    <dgm:cxn modelId="{ECB566D5-14B6-49E5-8C37-8D8BA3A2ABBF}" type="presParOf" srcId="{BF56D52F-8BF9-4D67-8F7F-F7613283299A}" destId="{A16AB8F6-71CB-4200-B83D-7F0036C644BD}" srcOrd="2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E3F36-1887-442A-B31A-A46474B10E39}">
      <dsp:nvSpPr>
        <dsp:cNvPr id="0" name=""/>
        <dsp:cNvSpPr/>
      </dsp:nvSpPr>
      <dsp:spPr>
        <a:xfrm>
          <a:off x="555607" y="180763"/>
          <a:ext cx="2340175" cy="2502137"/>
        </a:xfrm>
        <a:prstGeom prst="pie">
          <a:avLst>
            <a:gd name="adj1" fmla="val 16200000"/>
            <a:gd name="adj2" fmla="val 2052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0" lon="0" rev="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100" b="1" kern="1200" dirty="0">
              <a:ln>
                <a:noFill/>
              </a:ln>
              <a:solidFill>
                <a:prstClr val="black"/>
              </a:solidFill>
              <a:effectLst/>
              <a:latin typeface="Calibri"/>
              <a:ea typeface="+mn-ea"/>
              <a:cs typeface="+mn-cs"/>
            </a:rPr>
            <a:t>Architect and design</a:t>
          </a:r>
        </a:p>
      </dsp:txBody>
      <dsp:txXfrm>
        <a:off x="1776399" y="601360"/>
        <a:ext cx="752199" cy="536172"/>
      </dsp:txXfrm>
    </dsp:sp>
    <dsp:sp modelId="{2337B3F5-006B-4719-B3E7-D6CA690AE7F0}">
      <dsp:nvSpPr>
        <dsp:cNvPr id="0" name=""/>
        <dsp:cNvSpPr/>
      </dsp:nvSpPr>
      <dsp:spPr>
        <a:xfrm>
          <a:off x="501570" y="252781"/>
          <a:ext cx="2490952" cy="2490952"/>
        </a:xfrm>
        <a:prstGeom prst="pie">
          <a:avLst>
            <a:gd name="adj1" fmla="val 20520000"/>
            <a:gd name="adj2" fmla="val 324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0" lon="0" rev="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100" b="1" kern="1200" dirty="0">
              <a:ln>
                <a:noFill/>
              </a:ln>
              <a:solidFill>
                <a:prstClr val="black"/>
              </a:solidFill>
              <a:effectLst/>
              <a:latin typeface="Calibri"/>
              <a:ea typeface="+mn-ea"/>
              <a:cs typeface="+mn-cs"/>
            </a:rPr>
            <a:t>Develop</a:t>
          </a:r>
        </a:p>
      </dsp:txBody>
      <dsp:txXfrm>
        <a:off x="2105862" y="1390909"/>
        <a:ext cx="741355" cy="593084"/>
      </dsp:txXfrm>
    </dsp:sp>
    <dsp:sp modelId="{5A93784E-5A55-4F7F-B894-CC7508A7AA83}">
      <dsp:nvSpPr>
        <dsp:cNvPr id="0" name=""/>
        <dsp:cNvSpPr/>
      </dsp:nvSpPr>
      <dsp:spPr>
        <a:xfrm>
          <a:off x="445227" y="293703"/>
          <a:ext cx="2490952" cy="2490952"/>
        </a:xfrm>
        <a:prstGeom prst="pie">
          <a:avLst>
            <a:gd name="adj1" fmla="val 3240000"/>
            <a:gd name="adj2" fmla="val 756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0" lon="0" rev="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100" b="1" kern="1200" dirty="0">
              <a:ln>
                <a:noFill/>
              </a:ln>
              <a:solidFill>
                <a:prstClr val="black"/>
              </a:solidFill>
              <a:effectLst/>
              <a:latin typeface="Calibri"/>
              <a:ea typeface="+mn-ea"/>
              <a:cs typeface="+mn-cs"/>
            </a:rPr>
            <a:t>Test</a:t>
          </a:r>
        </a:p>
      </dsp:txBody>
      <dsp:txXfrm>
        <a:off x="1334853" y="2043301"/>
        <a:ext cx="711700" cy="652392"/>
      </dsp:txXfrm>
    </dsp:sp>
    <dsp:sp modelId="{89DA5D83-6877-43D4-BD49-F525F39971A0}">
      <dsp:nvSpPr>
        <dsp:cNvPr id="0" name=""/>
        <dsp:cNvSpPr/>
      </dsp:nvSpPr>
      <dsp:spPr>
        <a:xfrm>
          <a:off x="388884" y="252781"/>
          <a:ext cx="2490952" cy="2490952"/>
        </a:xfrm>
        <a:prstGeom prst="pie">
          <a:avLst>
            <a:gd name="adj1" fmla="val 7560000"/>
            <a:gd name="adj2" fmla="val 1188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0" lon="0" rev="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100" b="1" kern="1200" dirty="0">
              <a:ln>
                <a:noFill/>
              </a:ln>
              <a:solidFill>
                <a:prstClr val="black"/>
              </a:solidFill>
              <a:effectLst/>
              <a:latin typeface="Calibri"/>
              <a:ea typeface="+mn-ea"/>
              <a:cs typeface="+mn-cs"/>
            </a:rPr>
            <a:t>Deploy and maintain</a:t>
          </a:r>
        </a:p>
      </dsp:txBody>
      <dsp:txXfrm>
        <a:off x="534189" y="1390909"/>
        <a:ext cx="741355" cy="593084"/>
      </dsp:txXfrm>
    </dsp:sp>
    <dsp:sp modelId="{DE63C1DB-C0F6-4706-89B6-B693A3C7F9A4}">
      <dsp:nvSpPr>
        <dsp:cNvPr id="0" name=""/>
        <dsp:cNvSpPr/>
      </dsp:nvSpPr>
      <dsp:spPr>
        <a:xfrm>
          <a:off x="410235" y="186355"/>
          <a:ext cx="2490952" cy="2490952"/>
        </a:xfrm>
        <a:prstGeom prst="pie">
          <a:avLst>
            <a:gd name="adj1" fmla="val 11880000"/>
            <a:gd name="adj2" fmla="val 1620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0" lon="0" rev="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100" b="1" kern="1200" dirty="0">
              <a:ln>
                <a:noFill/>
              </a:ln>
              <a:solidFill>
                <a:prstClr val="black"/>
              </a:solidFill>
              <a:effectLst/>
              <a:latin typeface="Calibri"/>
              <a:ea typeface="+mn-ea"/>
              <a:cs typeface="+mn-cs"/>
            </a:rPr>
            <a:t>Identify requirements</a:t>
          </a:r>
        </a:p>
      </dsp:txBody>
      <dsp:txXfrm>
        <a:off x="801077" y="605072"/>
        <a:ext cx="800663" cy="533775"/>
      </dsp:txXfrm>
    </dsp:sp>
    <dsp:sp modelId="{2178449E-D2C0-4223-8890-03515FA83295}">
      <dsp:nvSpPr>
        <dsp:cNvPr id="0" name=""/>
        <dsp:cNvSpPr/>
      </dsp:nvSpPr>
      <dsp:spPr>
        <a:xfrm>
          <a:off x="326989" y="32072"/>
          <a:ext cx="2799356" cy="2799356"/>
        </a:xfrm>
        <a:prstGeom prst="circularArrow">
          <a:avLst>
            <a:gd name="adj1" fmla="val 5085"/>
            <a:gd name="adj2" fmla="val 327528"/>
            <a:gd name="adj3" fmla="val 20192361"/>
            <a:gd name="adj4" fmla="val 16200324"/>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55232D65-456A-403B-924B-1B38CC37469F}">
      <dsp:nvSpPr>
        <dsp:cNvPr id="0" name=""/>
        <dsp:cNvSpPr/>
      </dsp:nvSpPr>
      <dsp:spPr>
        <a:xfrm>
          <a:off x="347540" y="98557"/>
          <a:ext cx="2799356" cy="2799356"/>
        </a:xfrm>
        <a:prstGeom prst="circularArrow">
          <a:avLst>
            <a:gd name="adj1" fmla="val 5085"/>
            <a:gd name="adj2" fmla="val 327528"/>
            <a:gd name="adj3" fmla="val 2912753"/>
            <a:gd name="adj4" fmla="val 20519953"/>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FE48437E-7ED3-4CD8-9D6B-C5EB53A03A25}">
      <dsp:nvSpPr>
        <dsp:cNvPr id="0" name=""/>
        <dsp:cNvSpPr/>
      </dsp:nvSpPr>
      <dsp:spPr>
        <a:xfrm>
          <a:off x="291025" y="139605"/>
          <a:ext cx="2799356" cy="2799356"/>
        </a:xfrm>
        <a:prstGeom prst="circularArrow">
          <a:avLst>
            <a:gd name="adj1" fmla="val 5085"/>
            <a:gd name="adj2" fmla="val 327528"/>
            <a:gd name="adj3" fmla="val 7232777"/>
            <a:gd name="adj4" fmla="val 3239695"/>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800B4ADC-3CA4-4049-AD19-A86AD9980E1E}">
      <dsp:nvSpPr>
        <dsp:cNvPr id="0" name=""/>
        <dsp:cNvSpPr/>
      </dsp:nvSpPr>
      <dsp:spPr>
        <a:xfrm>
          <a:off x="234510" y="98557"/>
          <a:ext cx="2799356" cy="2799356"/>
        </a:xfrm>
        <a:prstGeom prst="circularArrow">
          <a:avLst>
            <a:gd name="adj1" fmla="val 5085"/>
            <a:gd name="adj2" fmla="val 327528"/>
            <a:gd name="adj3" fmla="val 11552519"/>
            <a:gd name="adj4" fmla="val 7559718"/>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A16AB8F6-71CB-4200-B83D-7F0036C644BD}">
      <dsp:nvSpPr>
        <dsp:cNvPr id="0" name=""/>
        <dsp:cNvSpPr/>
      </dsp:nvSpPr>
      <dsp:spPr>
        <a:xfrm>
          <a:off x="256150" y="32153"/>
          <a:ext cx="2799356" cy="2799356"/>
        </a:xfrm>
        <a:prstGeom prst="circularArrow">
          <a:avLst>
            <a:gd name="adj1" fmla="val 5085"/>
            <a:gd name="adj2" fmla="val 327528"/>
            <a:gd name="adj3" fmla="val 15872148"/>
            <a:gd name="adj4" fmla="val 11880111"/>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4/14/2020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4/14/2020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DA35F-9E58-5D40-92C1-D8C7631003B0}" type="slidenum">
              <a:rPr lang="en-US" smtClean="0"/>
              <a:t>26</a:t>
            </a:fld>
            <a:endParaRPr lang="en-US" dirty="0"/>
          </a:p>
        </p:txBody>
      </p:sp>
    </p:spTree>
    <p:extLst>
      <p:ext uri="{BB962C8B-B14F-4D97-AF65-F5344CB8AC3E}">
        <p14:creationId xmlns:p14="http://schemas.microsoft.com/office/powerpoint/2010/main" val="808627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1" name="Content Placeholder 2"/>
          <p:cNvSpPr>
            <a:spLocks noGrp="1"/>
          </p:cNvSpPr>
          <p:nvPr>
            <p:ph idx="1"/>
          </p:nvPr>
        </p:nvSpPr>
        <p:spPr>
          <a:xfrm>
            <a:off x="341925" y="1302040"/>
            <a:ext cx="846015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Course/Lesson outline</a:t>
            </a:r>
          </a:p>
        </p:txBody>
      </p:sp>
      <p:pic>
        <p:nvPicPr>
          <p:cNvPr id="9" name="Picture 8">
            <a:extLst>
              <a:ext uri="{FF2B5EF4-FFF2-40B4-BE49-F238E27FC236}">
                <a16:creationId xmlns:a16="http://schemas.microsoft.com/office/drawing/2014/main" id="{299EB29A-6C3A-8541-803C-21FA1290183E}"/>
              </a:ext>
            </a:extLst>
          </p:cNvPr>
          <p:cNvPicPr>
            <a:picLocks noChangeAspect="1"/>
          </p:cNvPicPr>
          <p:nvPr userDrawn="1"/>
        </p:nvPicPr>
        <p:blipFill>
          <a:blip r:embed="rId2"/>
          <a:srcRect/>
          <a:stretch/>
        </p:blipFill>
        <p:spPr>
          <a:xfrm>
            <a:off x="-19771" y="5570800"/>
            <a:ext cx="9163771" cy="913838"/>
          </a:xfrm>
          <a:prstGeom prst="rect">
            <a:avLst/>
          </a:prstGeom>
        </p:spPr>
      </p:pic>
    </p:spTree>
    <p:extLst>
      <p:ext uri="{BB962C8B-B14F-4D97-AF65-F5344CB8AC3E}">
        <p14:creationId xmlns:p14="http://schemas.microsoft.com/office/powerpoint/2010/main" val="121277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ossary Terms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0" name="Title 1">
            <a:extLst>
              <a:ext uri="{FF2B5EF4-FFF2-40B4-BE49-F238E27FC236}">
                <a16:creationId xmlns:a16="http://schemas.microsoft.com/office/drawing/2014/main" id="{DA0FABA5-3959-4ECC-BCAF-965B5087E8AD}"/>
              </a:ext>
            </a:extLst>
          </p:cNvPr>
          <p:cNvSpPr>
            <a:spLocks noGrp="1"/>
          </p:cNvSpPr>
          <p:nvPr>
            <p:ph type="title" hasCustomPrompt="1"/>
          </p:nvPr>
        </p:nvSpPr>
        <p:spPr>
          <a:xfrm>
            <a:off x="341925" y="100269"/>
            <a:ext cx="7883768" cy="844611"/>
          </a:xfrm>
        </p:spPr>
        <p:txBody>
          <a:bodyPr/>
          <a:lstStyle>
            <a:lvl1pPr>
              <a:defRPr/>
            </a:lvl1pPr>
          </a:lstStyle>
          <a:p>
            <a:r>
              <a:rPr lang="en-US" dirty="0"/>
              <a:t>Click to add title</a:t>
            </a:r>
          </a:p>
        </p:txBody>
      </p:sp>
      <p:pic>
        <p:nvPicPr>
          <p:cNvPr id="14" name="Picture 100" descr="book">
            <a:extLst>
              <a:ext uri="{FF2B5EF4-FFF2-40B4-BE49-F238E27FC236}">
                <a16:creationId xmlns:a16="http://schemas.microsoft.com/office/drawing/2014/main" id="{C25255A9-7AEB-4215-B5D7-DAB4FE55B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374" y="2057400"/>
            <a:ext cx="1299252" cy="11572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2">
            <a:extLst>
              <a:ext uri="{FF2B5EF4-FFF2-40B4-BE49-F238E27FC236}">
                <a16:creationId xmlns:a16="http://schemas.microsoft.com/office/drawing/2014/main" id="{A169CA63-D23E-4494-8445-3335F13F19B9}"/>
              </a:ext>
            </a:extLst>
          </p:cNvPr>
          <p:cNvSpPr>
            <a:spLocks noGrp="1"/>
          </p:cNvSpPr>
          <p:nvPr>
            <p:ph type="body" sz="quarter" idx="13" hasCustomPrompt="1"/>
          </p:nvPr>
        </p:nvSpPr>
        <p:spPr>
          <a:xfrm>
            <a:off x="685800" y="3429000"/>
            <a:ext cx="77724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358689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pic>
        <p:nvPicPr>
          <p:cNvPr id="10" name="Picture 9">
            <a:extLst>
              <a:ext uri="{FF2B5EF4-FFF2-40B4-BE49-F238E27FC236}">
                <a16:creationId xmlns:a16="http://schemas.microsoft.com/office/drawing/2014/main" id="{F12B6BB9-2A3D-DF4A-9060-5A45A706EC89}"/>
              </a:ext>
            </a:extLst>
          </p:cNvPr>
          <p:cNvPicPr>
            <a:picLocks noChangeAspect="1"/>
          </p:cNvPicPr>
          <p:nvPr userDrawn="1"/>
        </p:nvPicPr>
        <p:blipFill>
          <a:blip r:embed="rId2"/>
          <a:stretch>
            <a:fillRect/>
          </a:stretch>
        </p:blipFill>
        <p:spPr>
          <a:xfrm>
            <a:off x="7388352" y="5340096"/>
            <a:ext cx="1411636" cy="877824"/>
          </a:xfrm>
          <a:prstGeom prst="rect">
            <a:avLst/>
          </a:prstGeom>
        </p:spPr>
      </p:pic>
    </p:spTree>
    <p:extLst>
      <p:ext uri="{BB962C8B-B14F-4D97-AF65-F5344CB8AC3E}">
        <p14:creationId xmlns:p14="http://schemas.microsoft.com/office/powerpoint/2010/main" val="346467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9" name="Picture 8">
            <a:extLst>
              <a:ext uri="{FF2B5EF4-FFF2-40B4-BE49-F238E27FC236}">
                <a16:creationId xmlns:a16="http://schemas.microsoft.com/office/drawing/2014/main" id="{C1F28B54-DCF8-48E1-A25A-E747ACAB1ADA}"/>
              </a:ext>
            </a:extLst>
          </p:cNvPr>
          <p:cNvPicPr>
            <a:picLocks noChangeAspect="1"/>
          </p:cNvPicPr>
          <p:nvPr/>
        </p:nvPicPr>
        <p:blipFill>
          <a:blip r:embed="rId2"/>
          <a:stretch>
            <a:fillRect/>
          </a:stretch>
        </p:blipFill>
        <p:spPr>
          <a:xfrm>
            <a:off x="3028024" y="2574545"/>
            <a:ext cx="3087952" cy="1920240"/>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0" name="Picture 9">
            <a:extLst>
              <a:ext uri="{FF2B5EF4-FFF2-40B4-BE49-F238E27FC236}">
                <a16:creationId xmlns:a16="http://schemas.microsoft.com/office/drawing/2014/main" id="{7FF42795-A8F6-F84B-8E22-F8D65AD9D206}"/>
              </a:ext>
            </a:extLst>
          </p:cNvPr>
          <p:cNvPicPr>
            <a:picLocks noChangeAspect="1"/>
          </p:cNvPicPr>
          <p:nvPr userDrawn="1"/>
        </p:nvPicPr>
        <p:blipFill>
          <a:blip r:embed="rId2"/>
          <a:stretch>
            <a:fillRect/>
          </a:stretch>
        </p:blipFill>
        <p:spPr>
          <a:xfrm>
            <a:off x="3028024" y="2574545"/>
            <a:ext cx="3087952" cy="1920240"/>
          </a:xfrm>
          <a:prstGeom prst="rect">
            <a:avLst/>
          </a:prstGeom>
        </p:spPr>
      </p:pic>
      <p:sp>
        <p:nvSpPr>
          <p:cNvPr id="12" name="TextBox 11">
            <a:extLst>
              <a:ext uri="{FF2B5EF4-FFF2-40B4-BE49-F238E27FC236}">
                <a16:creationId xmlns:a16="http://schemas.microsoft.com/office/drawing/2014/main" id="{6BB28057-63C9-9D40-BE6D-F4769F21FF68}"/>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3" name="Picture 12">
            <a:extLst>
              <a:ext uri="{FF2B5EF4-FFF2-40B4-BE49-F238E27FC236}">
                <a16:creationId xmlns:a16="http://schemas.microsoft.com/office/drawing/2014/main" id="{9DB00FDF-1A37-814F-9593-6D1FC2D7B701}"/>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149041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1" name="Picture 10">
            <a:extLst>
              <a:ext uri="{FF2B5EF4-FFF2-40B4-BE49-F238E27FC236}">
                <a16:creationId xmlns:a16="http://schemas.microsoft.com/office/drawing/2014/main" id="{A628B6A3-652F-4FE1-B5B0-822F98382813}"/>
              </a:ext>
            </a:extLst>
          </p:cNvPr>
          <p:cNvPicPr>
            <a:picLocks noChangeAspect="1"/>
          </p:cNvPicPr>
          <p:nvPr userDrawn="1"/>
        </p:nvPicPr>
        <p:blipFill>
          <a:blip r:embed="rId2"/>
          <a:stretch>
            <a:fillRect/>
          </a:stretch>
        </p:blipFill>
        <p:spPr>
          <a:xfrm>
            <a:off x="7385231" y="5341937"/>
            <a:ext cx="1416844" cy="881063"/>
          </a:xfrm>
          <a:prstGeom prst="rect">
            <a:avLst/>
          </a:prstGeom>
        </p:spPr>
      </p:pic>
    </p:spTree>
    <p:extLst>
      <p:ext uri="{BB962C8B-B14F-4D97-AF65-F5344CB8AC3E}">
        <p14:creationId xmlns:p14="http://schemas.microsoft.com/office/powerpoint/2010/main" val="6851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7" name="Picture 6">
            <a:extLst>
              <a:ext uri="{FF2B5EF4-FFF2-40B4-BE49-F238E27FC236}">
                <a16:creationId xmlns:a16="http://schemas.microsoft.com/office/drawing/2014/main" id="{F2DE749B-ABEB-48F3-9D2B-5E513D86529A}"/>
              </a:ext>
            </a:extLst>
          </p:cNvPr>
          <p:cNvPicPr>
            <a:picLocks noChangeAspect="1"/>
          </p:cNvPicPr>
          <p:nvPr/>
        </p:nvPicPr>
        <p:blipFill>
          <a:blip r:embed="rId2"/>
          <a:stretch>
            <a:fillRect/>
          </a:stretch>
        </p:blipFill>
        <p:spPr>
          <a:xfrm>
            <a:off x="2805920" y="2574545"/>
            <a:ext cx="3532160" cy="1920240"/>
          </a:xfrm>
          <a:prstGeom prst="rect">
            <a:avLst/>
          </a:prstGeom>
        </p:spPr>
      </p:pic>
      <p:sp>
        <p:nvSpPr>
          <p:cNvPr id="10" name="TextBox 9">
            <a:extLst>
              <a:ext uri="{FF2B5EF4-FFF2-40B4-BE49-F238E27FC236}">
                <a16:creationId xmlns:a16="http://schemas.microsoft.com/office/drawing/2014/main" id="{F53F9B4B-4A9B-A240-A5BF-BAF1522CD42D}"/>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2" name="Picture 11">
            <a:extLst>
              <a:ext uri="{FF2B5EF4-FFF2-40B4-BE49-F238E27FC236}">
                <a16:creationId xmlns:a16="http://schemas.microsoft.com/office/drawing/2014/main" id="{B0A24C80-8B44-0248-B261-01FD44A26B38}"/>
              </a:ext>
            </a:extLst>
          </p:cNvPr>
          <p:cNvPicPr>
            <a:picLocks noChangeAspect="1"/>
          </p:cNvPicPr>
          <p:nvPr userDrawn="1"/>
        </p:nvPicPr>
        <p:blipFill>
          <a:blip r:embed="rId2"/>
          <a:stretch>
            <a:fillRect/>
          </a:stretch>
        </p:blipFill>
        <p:spPr>
          <a:xfrm>
            <a:off x="2805920" y="2574545"/>
            <a:ext cx="3532160" cy="1920240"/>
          </a:xfrm>
          <a:prstGeom prst="rect">
            <a:avLst/>
          </a:prstGeom>
        </p:spPr>
      </p:pic>
      <p:pic>
        <p:nvPicPr>
          <p:cNvPr id="13" name="Picture 12">
            <a:extLst>
              <a:ext uri="{FF2B5EF4-FFF2-40B4-BE49-F238E27FC236}">
                <a16:creationId xmlns:a16="http://schemas.microsoft.com/office/drawing/2014/main" id="{2F523205-89DC-564B-B75C-6127AF0763C4}"/>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06450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9" name="TextBox 8">
            <a:extLst>
              <a:ext uri="{FF2B5EF4-FFF2-40B4-BE49-F238E27FC236}">
                <a16:creationId xmlns:a16="http://schemas.microsoft.com/office/drawing/2014/main" id="{4381B051-CC06-447C-AEEE-4E1DE7CB3684}"/>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Reflective Questions</a:t>
            </a:r>
          </a:p>
        </p:txBody>
      </p:sp>
      <p:pic>
        <p:nvPicPr>
          <p:cNvPr id="7" name="Picture 6">
            <a:extLst>
              <a:ext uri="{FF2B5EF4-FFF2-40B4-BE49-F238E27FC236}">
                <a16:creationId xmlns:a16="http://schemas.microsoft.com/office/drawing/2014/main" id="{5361B1AC-8EF9-494A-854A-0DEAAC0343F9}"/>
              </a:ext>
            </a:extLst>
          </p:cNvPr>
          <p:cNvPicPr>
            <a:picLocks noChangeAspect="1"/>
          </p:cNvPicPr>
          <p:nvPr userDrawn="1"/>
        </p:nvPicPr>
        <p:blipFill>
          <a:blip r:embed="rId2"/>
          <a:stretch>
            <a:fillRect/>
          </a:stretch>
        </p:blipFill>
        <p:spPr>
          <a:xfrm>
            <a:off x="4775200" y="4622800"/>
            <a:ext cx="4368800" cy="2235200"/>
          </a:xfrm>
          <a:prstGeom prst="rect">
            <a:avLst/>
          </a:prstGeom>
        </p:spPr>
      </p:pic>
    </p:spTree>
    <p:extLst>
      <p:ext uri="{BB962C8B-B14F-4D97-AF65-F5344CB8AC3E}">
        <p14:creationId xmlns:p14="http://schemas.microsoft.com/office/powerpoint/2010/main" val="1364322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197601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NoHead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
        <p:nvSpPr>
          <p:cNvPr id="2" name="Rectangle 1">
            <a:extLst>
              <a:ext uri="{FF2B5EF4-FFF2-40B4-BE49-F238E27FC236}">
                <a16:creationId xmlns:a16="http://schemas.microsoft.com/office/drawing/2014/main" id="{C8193AA2-F1FD-415B-809F-52E7D4576B38}"/>
              </a:ext>
            </a:extLst>
          </p:cNvPr>
          <p:cNvSpPr/>
          <p:nvPr userDrawn="1"/>
        </p:nvSpPr>
        <p:spPr>
          <a:xfrm>
            <a:off x="0" y="0"/>
            <a:ext cx="9144000" cy="979749"/>
          </a:xfrm>
          <a:prstGeom prst="rect">
            <a:avLst/>
          </a:prstGeom>
          <a:solidFill>
            <a:schemeClr val="bg2"/>
          </a:solid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1318953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624472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noAutofit/>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425707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0" name="Picture Placeholder 9">
            <a:extLst>
              <a:ext uri="{FF2B5EF4-FFF2-40B4-BE49-F238E27FC236}">
                <a16:creationId xmlns:a16="http://schemas.microsoft.com/office/drawing/2014/main" id="{9579387D-9BE2-4A19-9DB3-EA5D808DAF7B}"/>
              </a:ext>
            </a:extLst>
          </p:cNvPr>
          <p:cNvSpPr>
            <a:spLocks noGrp="1"/>
          </p:cNvSpPr>
          <p:nvPr>
            <p:ph type="pic" sz="quarter" idx="13"/>
          </p:nvPr>
        </p:nvSpPr>
        <p:spPr>
          <a:xfrm>
            <a:off x="722313" y="2906713"/>
            <a:ext cx="7772400" cy="1500187"/>
          </a:xfrm>
        </p:spPr>
        <p:txBody>
          <a:bodyPr/>
          <a:lstStyle/>
          <a:p>
            <a:r>
              <a:rPr lang="en-US" dirty="0"/>
              <a:t>Click icon to add picture</a:t>
            </a:r>
          </a:p>
        </p:txBody>
      </p:sp>
      <p:sp>
        <p:nvSpPr>
          <p:cNvPr id="12" name="Text Placeholder 11">
            <a:extLst>
              <a:ext uri="{FF2B5EF4-FFF2-40B4-BE49-F238E27FC236}">
                <a16:creationId xmlns:a16="http://schemas.microsoft.com/office/drawing/2014/main" id="{96D59A8F-E744-4482-BF05-F930781695A1}"/>
              </a:ext>
            </a:extLst>
          </p:cNvPr>
          <p:cNvSpPr>
            <a:spLocks noGrp="1"/>
          </p:cNvSpPr>
          <p:nvPr>
            <p:ph type="body" sz="quarter" idx="14" hasCustomPrompt="1"/>
          </p:nvPr>
        </p:nvSpPr>
        <p:spPr>
          <a:xfrm>
            <a:off x="722313" y="4406900"/>
            <a:ext cx="7772400" cy="1362075"/>
          </a:xfrm>
        </p:spPr>
        <p:txBody>
          <a:bodyPr/>
          <a:lstStyle>
            <a:lvl1pPr marL="0" indent="0">
              <a:buNone/>
              <a:defRPr sz="4000" b="1" cap="all" baseline="0">
                <a:solidFill>
                  <a:srgbClr val="1B3764"/>
                </a:solidFill>
                <a:latin typeface="Calibri" panose="020F0502020204030204" pitchFamily="34" charset="0"/>
              </a:defRPr>
            </a:lvl1pPr>
          </a:lstStyle>
          <a:p>
            <a:pPr lvl="0"/>
            <a:r>
              <a:rPr lang="en-US" dirty="0"/>
              <a:t>click to add topic title</a:t>
            </a:r>
          </a:p>
        </p:txBody>
      </p:sp>
    </p:spTree>
    <p:extLst>
      <p:ext uri="{BB962C8B-B14F-4D97-AF65-F5344CB8AC3E}">
        <p14:creationId xmlns:p14="http://schemas.microsoft.com/office/powerpoint/2010/main" val="1838086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695734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107462"/>
            <a:ext cx="7797800" cy="820616"/>
          </a:xfrm>
        </p:spPr>
        <p:txBody>
          <a:bodyPr anchor="ctr" anchorCtr="0">
            <a:noAutofit/>
          </a:bodyPr>
          <a:lstStyle>
            <a:lvl1pPr algn="l">
              <a:defRPr sz="2400" b="0"/>
            </a:lvl1pPr>
          </a:lstStyle>
          <a:p>
            <a:r>
              <a:rPr lang="en-US" dirty="0"/>
              <a:t>Click to add title</a:t>
            </a:r>
          </a:p>
        </p:txBody>
      </p:sp>
      <p:sp>
        <p:nvSpPr>
          <p:cNvPr id="3" name="Content Placeholder 2"/>
          <p:cNvSpPr>
            <a:spLocks noGrp="1"/>
          </p:cNvSpPr>
          <p:nvPr>
            <p:ph idx="1"/>
          </p:nvPr>
        </p:nvSpPr>
        <p:spPr>
          <a:xfrm>
            <a:off x="3575050" y="1435100"/>
            <a:ext cx="5111750" cy="4691063"/>
          </a:xfrm>
        </p:spPr>
        <p:txBody>
          <a:bodyPr>
            <a:noAutofit/>
          </a:bodyPr>
          <a:lstStyle>
            <a:lvl1pPr>
              <a:defRPr sz="1800"/>
            </a:lvl1pPr>
            <a:lvl2pPr>
              <a:defRPr sz="1600"/>
            </a:lvl2pPr>
            <a:lvl3pPr>
              <a:defRPr sz="1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26562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6904"/>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113691"/>
            <a:ext cx="5486400" cy="3770187"/>
          </a:xfrm>
        </p:spPr>
        <p:txBody>
          <a:bodyPr>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52364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050054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41859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211385"/>
            <a:ext cx="2057400" cy="4914778"/>
          </a:xfrm>
        </p:spPr>
        <p:txBody>
          <a:bodyPr vert="eaVert"/>
          <a:lstStyle>
            <a:lvl1pPr>
              <a:defRPr>
                <a:solidFill>
                  <a:srgbClr val="000000"/>
                </a:solidFill>
              </a:defRPr>
            </a:lvl1pPr>
          </a:lstStyle>
          <a:p>
            <a:r>
              <a:rPr lang="en-US" dirty="0"/>
              <a:t>Click to add title</a:t>
            </a:r>
          </a:p>
        </p:txBody>
      </p:sp>
      <p:sp>
        <p:nvSpPr>
          <p:cNvPr id="3" name="Vertical Text Placeholder 2"/>
          <p:cNvSpPr>
            <a:spLocks noGrp="1"/>
          </p:cNvSpPr>
          <p:nvPr>
            <p:ph type="body" orient="vert" idx="1"/>
          </p:nvPr>
        </p:nvSpPr>
        <p:spPr>
          <a:xfrm>
            <a:off x="457200" y="1211385"/>
            <a:ext cx="6019800" cy="4914778"/>
          </a:xfrm>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082504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Reflective Questions">
    <p:spTree>
      <p:nvGrpSpPr>
        <p:cNvPr id="1" name=""/>
        <p:cNvGrpSpPr/>
        <p:nvPr/>
      </p:nvGrpSpPr>
      <p:grpSpPr>
        <a:xfrm>
          <a:off x="0" y="0"/>
          <a:ext cx="0" cy="0"/>
          <a:chOff x="0" y="0"/>
          <a:chExt cx="0" cy="0"/>
        </a:xfrm>
      </p:grpSpPr>
      <p:pic>
        <p:nvPicPr>
          <p:cNvPr id="8" name="Picture 7" descr="header_strok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944880"/>
          </a:xfrm>
          <a:prstGeom prst="rect">
            <a:avLst/>
          </a:prstGeom>
        </p:spPr>
      </p:pic>
      <p:pic>
        <p:nvPicPr>
          <p:cNvPr id="4" name="Picture 3" descr="bubb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3" y="33129"/>
            <a:ext cx="9144000" cy="6858000"/>
          </a:xfrm>
          <a:prstGeom prst="rect">
            <a:avLst/>
          </a:prstGeom>
        </p:spPr>
      </p:pic>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hasCustomPrompt="1"/>
          </p:nvPr>
        </p:nvSpPr>
        <p:spPr>
          <a:xfrm>
            <a:off x="341925" y="1302039"/>
            <a:ext cx="8460150" cy="4525963"/>
          </a:xfrm>
          <a:prstGeom prst="rect">
            <a:avLst/>
          </a:prstGeom>
        </p:spPr>
        <p:txBody>
          <a:bodyPr/>
          <a:lstStyle>
            <a:lvl1pPr marL="342900" indent="-342900">
              <a:spcAft>
                <a:spcPts val="0"/>
              </a:spcAft>
              <a:buClr>
                <a:srgbClr val="009DDC"/>
              </a:buClr>
              <a:buFont typeface="+mj-lt"/>
              <a:buAutoNum type="arabicPeriod"/>
              <a:defRPr sz="2000" baseline="0"/>
            </a:lvl1pPr>
            <a:lvl2pPr marL="742950" indent="-285750">
              <a:spcAft>
                <a:spcPts val="0"/>
              </a:spcAft>
              <a:buClr>
                <a:srgbClr val="009DDC"/>
              </a:buClr>
              <a:buFont typeface="Arial"/>
              <a:buChar char="•"/>
              <a:defRPr sz="1800" baseline="0"/>
            </a:lvl2pPr>
          </a:lstStyle>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Question #1</a:t>
            </a: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Question #2</a:t>
            </a: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endParaRPr kumimoji="0" lang="en-US" sz="20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rmAutofit/>
          </a:bodyPr>
          <a:lstStyle>
            <a:lvl1pPr>
              <a:defRPr baseline="0"/>
            </a:lvl1pPr>
          </a:lstStyle>
          <a:p>
            <a:r>
              <a:rPr lang="en-US" dirty="0"/>
              <a:t>Reflective Questions</a:t>
            </a:r>
          </a:p>
        </p:txBody>
      </p:sp>
    </p:spTree>
    <p:extLst>
      <p:ext uri="{BB962C8B-B14F-4D97-AF65-F5344CB8AC3E}">
        <p14:creationId xmlns:p14="http://schemas.microsoft.com/office/powerpoint/2010/main" val="2381528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215904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4536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8" name="Picture 7">
            <a:extLst>
              <a:ext uri="{FF2B5EF4-FFF2-40B4-BE49-F238E27FC236}">
                <a16:creationId xmlns:a16="http://schemas.microsoft.com/office/drawing/2014/main" id="{170D9580-72B3-0741-AD19-EAC244F662F4}"/>
              </a:ext>
            </a:extLst>
          </p:cNvPr>
          <p:cNvPicPr>
            <a:picLocks noChangeAspect="1"/>
          </p:cNvPicPr>
          <p:nvPr userDrawn="1"/>
        </p:nvPicPr>
        <p:blipFill>
          <a:blip r:embed="rId2"/>
          <a:stretch>
            <a:fillRect/>
          </a:stretch>
        </p:blipFill>
        <p:spPr>
          <a:xfrm>
            <a:off x="0" y="6008696"/>
            <a:ext cx="9144000" cy="469248"/>
          </a:xfrm>
          <a:prstGeom prst="rect">
            <a:avLst/>
          </a:prstGeom>
        </p:spPr>
      </p:pic>
    </p:spTree>
    <p:extLst>
      <p:ext uri="{BB962C8B-B14F-4D97-AF65-F5344CB8AC3E}">
        <p14:creationId xmlns:p14="http://schemas.microsoft.com/office/powerpoint/2010/main" val="140076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1"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9" name="Picture 8">
            <a:extLst>
              <a:ext uri="{FF2B5EF4-FFF2-40B4-BE49-F238E27FC236}">
                <a16:creationId xmlns:a16="http://schemas.microsoft.com/office/drawing/2014/main" id="{77C79A9F-737E-FD41-B56D-4432E8119ED0}"/>
              </a:ext>
            </a:extLst>
          </p:cNvPr>
          <p:cNvPicPr>
            <a:picLocks noChangeAspect="1"/>
          </p:cNvPicPr>
          <p:nvPr userDrawn="1"/>
        </p:nvPicPr>
        <p:blipFill>
          <a:blip r:embed="rId2"/>
          <a:srcRect/>
          <a:stretch/>
        </p:blipFill>
        <p:spPr>
          <a:xfrm>
            <a:off x="6270791" y="4259179"/>
            <a:ext cx="2873208" cy="2606229"/>
          </a:xfrm>
          <a:prstGeom prst="rect">
            <a:avLst/>
          </a:prstGeom>
        </p:spPr>
      </p:pic>
    </p:spTree>
    <p:extLst>
      <p:ext uri="{BB962C8B-B14F-4D97-AF65-F5344CB8AC3E}">
        <p14:creationId xmlns:p14="http://schemas.microsoft.com/office/powerpoint/2010/main" val="320340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938528"/>
            <a:ext cx="8460150" cy="438912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6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ssary Term Blank for Figure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3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lossary Term Definition with 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
        <p:nvSpPr>
          <p:cNvPr id="7" name="Content Placeholder 2"/>
          <p:cNvSpPr>
            <a:spLocks noGrp="1"/>
          </p:cNvSpPr>
          <p:nvPr>
            <p:ph idx="1"/>
          </p:nvPr>
        </p:nvSpPr>
        <p:spPr>
          <a:xfrm>
            <a:off x="341925" y="2121408"/>
            <a:ext cx="8460150"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2" name="Picture 100" descr="book">
            <a:extLst>
              <a:ext uri="{FF2B5EF4-FFF2-40B4-BE49-F238E27FC236}">
                <a16:creationId xmlns:a16="http://schemas.microsoft.com/office/drawing/2014/main" id="{ED50CB8A-6B60-044F-87D5-5441D94268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852FEBA-E760-FA4D-972E-FD682E4601A9}"/>
              </a:ext>
            </a:extLst>
          </p:cNvPr>
          <p:cNvPicPr>
            <a:picLocks noChangeAspect="1"/>
          </p:cNvPicPr>
          <p:nvPr userDrawn="1"/>
        </p:nvPicPr>
        <p:blipFill>
          <a:blip r:embed="rId3"/>
          <a:srcRect/>
          <a:stretch/>
        </p:blipFill>
        <p:spPr>
          <a:xfrm>
            <a:off x="6270791" y="4259179"/>
            <a:ext cx="2873208" cy="2606229"/>
          </a:xfrm>
          <a:prstGeom prst="rect">
            <a:avLst/>
          </a:prstGeom>
        </p:spPr>
      </p:pic>
    </p:spTree>
    <p:extLst>
      <p:ext uri="{BB962C8B-B14F-4D97-AF65-F5344CB8AC3E}">
        <p14:creationId xmlns:p14="http://schemas.microsoft.com/office/powerpoint/2010/main" val="116472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5" y="100269"/>
            <a:ext cx="7883768" cy="844611"/>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9" name="Picture 8">
            <a:extLst>
              <a:ext uri="{FF2B5EF4-FFF2-40B4-BE49-F238E27FC236}">
                <a16:creationId xmlns:a16="http://schemas.microsoft.com/office/drawing/2014/main" id="{7391AD46-E71E-1B48-BB59-94B0336F7A28}"/>
              </a:ext>
            </a:extLst>
          </p:cNvPr>
          <p:cNvPicPr>
            <a:picLocks noChangeAspect="1"/>
          </p:cNvPicPr>
          <p:nvPr userDrawn="1"/>
        </p:nvPicPr>
        <p:blipFill>
          <a:blip r:embed="rId27"/>
          <a:stretch>
            <a:fillRect/>
          </a:stretch>
        </p:blipFill>
        <p:spPr>
          <a:xfrm>
            <a:off x="0" y="0"/>
            <a:ext cx="9144000" cy="951179"/>
          </a:xfrm>
          <a:prstGeom prst="rect">
            <a:avLst/>
          </a:prstGeom>
        </p:spPr>
      </p:pic>
      <p:sp>
        <p:nvSpPr>
          <p:cNvPr id="3" name="Text Placeholder 2"/>
          <p:cNvSpPr>
            <a:spLocks noGrp="1"/>
          </p:cNvSpPr>
          <p:nvPr>
            <p:ph type="body" idx="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6820584" y="6445470"/>
            <a:ext cx="2133600" cy="365125"/>
          </a:xfrm>
          <a:prstGeom prst="rect">
            <a:avLst/>
          </a:prstGeom>
        </p:spPr>
        <p:txBody>
          <a:bodyPr vert="horz" lIns="91440" tIns="45720" rIns="91440" bIns="45720" rtlCol="0" anchor="ctr"/>
          <a:lstStyle>
            <a:lvl1pPr algn="r">
              <a:defRPr sz="800">
                <a:solidFill>
                  <a:srgbClr val="C4C4C4"/>
                </a:solidFill>
                <a:latin typeface="Arial"/>
                <a:cs typeface="Arial"/>
              </a:defRPr>
            </a:lvl1pPr>
          </a:lstStyle>
          <a:p>
            <a:fld id="{A8160BDD-7155-D744-B749-9730458604AD}" type="slidenum">
              <a:rPr lang="en-US" smtClean="0"/>
              <a:pPr/>
              <a:t>‹#›</a:t>
            </a:fld>
            <a:endParaRPr lang="en-US" dirty="0"/>
          </a:p>
        </p:txBody>
      </p:sp>
      <p:sp>
        <p:nvSpPr>
          <p:cNvPr id="8" name="Footer Placeholder 2"/>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4170488459"/>
      </p:ext>
    </p:extLst>
  </p:cSld>
  <p:clrMap bg1="lt1" tx1="dk1" bg2="lt2" tx2="dk2" accent1="accent1" accent2="accent2" accent3="accent3" accent4="accent4" accent5="accent5" accent6="accent6" hlink="hlink" folHlink="folHlink"/>
  <p:sldLayoutIdLst>
    <p:sldLayoutId id="2147483928" r:id="rId1"/>
    <p:sldLayoutId id="2147483948" r:id="rId2"/>
    <p:sldLayoutId id="2147483952" r:id="rId3"/>
    <p:sldLayoutId id="2147483938" r:id="rId4"/>
    <p:sldLayoutId id="2147483930" r:id="rId5"/>
    <p:sldLayoutId id="2147483931" r:id="rId6"/>
    <p:sldLayoutId id="2147483932" r:id="rId7"/>
    <p:sldLayoutId id="2147483949" r:id="rId8"/>
    <p:sldLayoutId id="2147483933" r:id="rId9"/>
    <p:sldLayoutId id="2147483951" r:id="rId10"/>
    <p:sldLayoutId id="2147483934" r:id="rId11"/>
    <p:sldLayoutId id="2147483935" r:id="rId12"/>
    <p:sldLayoutId id="2147483936" r:id="rId13"/>
    <p:sldLayoutId id="2147483937" r:id="rId14"/>
    <p:sldLayoutId id="2147483939" r:id="rId15"/>
    <p:sldLayoutId id="2147483940" r:id="rId16"/>
    <p:sldLayoutId id="2147483950" r:id="rId17"/>
    <p:sldLayoutId id="2147483929" r:id="rId18"/>
    <p:sldLayoutId id="2147483942" r:id="rId19"/>
    <p:sldLayoutId id="2147483943" r:id="rId20"/>
    <p:sldLayoutId id="2147483944" r:id="rId21"/>
    <p:sldLayoutId id="2147483945" r:id="rId22"/>
    <p:sldLayoutId id="2147483946" r:id="rId23"/>
    <p:sldLayoutId id="2147483947" r:id="rId24"/>
    <p:sldLayoutId id="2147483953" r:id="rId25"/>
  </p:sldLayoutIdLst>
  <p:hf hdr="0" ftr="0" dt="0"/>
  <p:txStyles>
    <p:titleStyle>
      <a:lvl1pPr algn="l" defTabSz="457200" rtl="0" eaLnBrk="1" latinLnBrk="0" hangingPunct="1">
        <a:spcBef>
          <a:spcPct val="0"/>
        </a:spcBef>
        <a:buNone/>
        <a:defRPr sz="2400" kern="1200">
          <a:solidFill>
            <a:schemeClr val="bg1"/>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resources.sei.cmu.edu/library/asset-view.cfm?assetid=9115" TargetMode="External"/><Relationship Id="rId2" Type="http://schemas.openxmlformats.org/officeDocument/2006/relationships/hyperlink" Target="http://coresecuritypatterns.com/" TargetMode="External"/><Relationship Id="rId1" Type="http://schemas.openxmlformats.org/officeDocument/2006/relationships/slideLayout" Target="../slideLayouts/slideLayout3.xml"/><Relationship Id="rId4" Type="http://schemas.openxmlformats.org/officeDocument/2006/relationships/hyperlink" Target="http://sefm.cs.utsa.edu/repository/pattern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www.microsoft.com/en-us/download/details.aspx?id=49168" TargetMode="External"/><Relationship Id="rId2" Type="http://schemas.openxmlformats.org/officeDocument/2006/relationships/hyperlink" Target="http://threatmodeler.com/" TargetMode="Externa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hyperlink" Target="http://octotrike.org/" TargetMode="External"/><Relationship Id="rId4" Type="http://schemas.openxmlformats.org/officeDocument/2006/relationships/hyperlink" Target="http://mozilla.github.io/seasponge/#/"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t>1</a:t>
            </a:fld>
            <a:endParaRPr lang="en-US" dirty="0"/>
          </a:p>
        </p:txBody>
      </p:sp>
      <p:sp>
        <p:nvSpPr>
          <p:cNvPr id="3" name="Content Placeholder 2"/>
          <p:cNvSpPr>
            <a:spLocks noGrp="1"/>
          </p:cNvSpPr>
          <p:nvPr>
            <p:ph idx="1"/>
          </p:nvPr>
        </p:nvSpPr>
        <p:spPr/>
        <p:txBody>
          <a:bodyPr/>
          <a:lstStyle/>
          <a:p>
            <a:r>
              <a:rPr lang="en-US" dirty="0"/>
              <a:t>Apply General Principles for Secure Design</a:t>
            </a:r>
          </a:p>
          <a:p>
            <a:r>
              <a:rPr lang="en-US" dirty="0"/>
              <a:t>Design Software to Counter Specific Threats</a:t>
            </a:r>
          </a:p>
        </p:txBody>
      </p:sp>
      <p:sp>
        <p:nvSpPr>
          <p:cNvPr id="4" name="Title 3"/>
          <p:cNvSpPr>
            <a:spLocks noGrp="1"/>
          </p:cNvSpPr>
          <p:nvPr>
            <p:ph type="title"/>
          </p:nvPr>
        </p:nvSpPr>
        <p:spPr/>
        <p:txBody>
          <a:bodyPr/>
          <a:lstStyle/>
          <a:p>
            <a:r>
              <a:rPr lang="en-US" dirty="0"/>
              <a:t>Designing for Security</a:t>
            </a:r>
          </a:p>
        </p:txBody>
      </p:sp>
    </p:spTree>
    <p:extLst>
      <p:ext uri="{BB962C8B-B14F-4D97-AF65-F5344CB8AC3E}">
        <p14:creationId xmlns:p14="http://schemas.microsoft.com/office/powerpoint/2010/main" val="3517864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Defense in Depth</a:t>
            </a:r>
          </a:p>
        </p:txBody>
      </p:sp>
      <p:sp>
        <p:nvSpPr>
          <p:cNvPr id="8" name="Content Placeholder 7">
            <a:extLst>
              <a:ext uri="{FF2B5EF4-FFF2-40B4-BE49-F238E27FC236}">
                <a16:creationId xmlns:a16="http://schemas.microsoft.com/office/drawing/2014/main" id="{786F648E-4558-4A06-A3C9-33E522176B94}"/>
              </a:ext>
            </a:extLst>
          </p:cNvPr>
          <p:cNvSpPr>
            <a:spLocks noGrp="1"/>
          </p:cNvSpPr>
          <p:nvPr>
            <p:ph idx="1"/>
          </p:nvPr>
        </p:nvSpPr>
        <p:spPr>
          <a:xfrm>
            <a:off x="341924" y="1307130"/>
            <a:ext cx="8421076" cy="4179270"/>
          </a:xfrm>
        </p:spPr>
        <p:txBody>
          <a:bodyPr>
            <a:normAutofit/>
          </a:bodyPr>
          <a:lstStyle/>
          <a:p>
            <a:r>
              <a:rPr lang="en-US" dirty="0"/>
              <a:t>Each module should have its own security controls.</a:t>
            </a:r>
          </a:p>
          <a:p>
            <a:r>
              <a:rPr lang="en-US" dirty="0"/>
              <a:t>Multiple layers of modules will result in having multiple layers of defense.</a:t>
            </a:r>
          </a:p>
          <a:p>
            <a:r>
              <a:rPr lang="en-US" dirty="0"/>
              <a:t>Some modules may share controls, such as a centralized input validation module.</a:t>
            </a:r>
          </a:p>
          <a:p>
            <a:pPr marL="0" indent="0">
              <a:buNone/>
            </a:pPr>
            <a:endParaRPr lang="en-US" sz="200" dirty="0"/>
          </a:p>
          <a:p>
            <a:pPr marL="4114800" indent="-285750"/>
            <a:r>
              <a:rPr lang="en-US" dirty="0"/>
              <a:t>Example:</a:t>
            </a:r>
          </a:p>
          <a:p>
            <a:pPr marL="4400550" lvl="1"/>
            <a:r>
              <a:rPr lang="en-US" dirty="0"/>
              <a:t>Each tier in a multi-tier application performs input validation and output sanitization.</a:t>
            </a:r>
          </a:p>
          <a:p>
            <a:pPr marL="4400550" lvl="1"/>
            <a:r>
              <a:rPr lang="en-US" dirty="0"/>
              <a:t>A server is protected from unauthorized network traffic by a firewall.</a:t>
            </a:r>
          </a:p>
          <a:p>
            <a:pPr marL="4400550" lvl="1"/>
            <a:r>
              <a:rPr lang="en-US" dirty="0"/>
              <a:t>Network traffic behind the firewall is encrypted to further protect data should an attacker penetrate the firewall.</a:t>
            </a:r>
          </a:p>
        </p:txBody>
      </p:sp>
      <p:sp>
        <p:nvSpPr>
          <p:cNvPr id="2" name="Slide Number Placeholder 1"/>
          <p:cNvSpPr>
            <a:spLocks noGrp="1"/>
          </p:cNvSpPr>
          <p:nvPr>
            <p:ph type="sldNum" sz="quarter" idx="12"/>
          </p:nvPr>
        </p:nvSpPr>
        <p:spPr/>
        <p:txBody>
          <a:bodyPr/>
          <a:lstStyle/>
          <a:p>
            <a:fld id="{A8160BDD-7155-D744-B749-9730458604AD}" type="slidenum">
              <a:rPr lang="en-US" smtClean="0"/>
              <a:pPr/>
              <a:t>10</a:t>
            </a:fld>
            <a:endParaRPr lang="en-US" dirty="0"/>
          </a:p>
        </p:txBody>
      </p:sp>
      <p:grpSp>
        <p:nvGrpSpPr>
          <p:cNvPr id="3" name="Group 2">
            <a:extLst>
              <a:ext uri="{FF2B5EF4-FFF2-40B4-BE49-F238E27FC236}">
                <a16:creationId xmlns:a16="http://schemas.microsoft.com/office/drawing/2014/main" id="{39F9E18D-B795-484E-A0DC-5A3CD92E823C}"/>
              </a:ext>
            </a:extLst>
          </p:cNvPr>
          <p:cNvGrpSpPr/>
          <p:nvPr/>
        </p:nvGrpSpPr>
        <p:grpSpPr>
          <a:xfrm>
            <a:off x="-393757" y="2328014"/>
            <a:ext cx="4946219" cy="3637921"/>
            <a:chOff x="-365013" y="421950"/>
            <a:chExt cx="8039374" cy="5912923"/>
          </a:xfrm>
        </p:grpSpPr>
        <p:pic>
          <p:nvPicPr>
            <p:cNvPr id="2075" name="Picture 12" descr="Image result for server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680" y="1117015"/>
              <a:ext cx="797699" cy="880894"/>
            </a:xfrm>
            <a:prstGeom prst="rect">
              <a:avLst/>
            </a:prstGeom>
            <a:noFill/>
            <a:extLst>
              <a:ext uri="{909E8E84-426E-40DD-AFC4-6F175D3DCCD1}">
                <a14:hiddenFill xmlns:a14="http://schemas.microsoft.com/office/drawing/2010/main">
                  <a:solidFill>
                    <a:srgbClr val="FFFFFF"/>
                  </a:solidFill>
                </a14:hiddenFill>
              </a:ext>
            </a:extLst>
          </p:spPr>
        </p:pic>
        <p:sp>
          <p:nvSpPr>
            <p:cNvPr id="145" name="Arc 144"/>
            <p:cNvSpPr/>
            <p:nvPr/>
          </p:nvSpPr>
          <p:spPr>
            <a:xfrm rot="4239813">
              <a:off x="3330097" y="-531745"/>
              <a:ext cx="3032043" cy="4939434"/>
            </a:xfrm>
            <a:prstGeom prst="arc">
              <a:avLst>
                <a:gd name="adj1" fmla="val 16820220"/>
                <a:gd name="adj2" fmla="val 7020282"/>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p>
          </p:txBody>
        </p:sp>
        <p:pic>
          <p:nvPicPr>
            <p:cNvPr id="56" name="Picture 55"/>
            <p:cNvPicPr>
              <a:picLocks noChangeAspect="1"/>
            </p:cNvPicPr>
            <p:nvPr/>
          </p:nvPicPr>
          <p:blipFill>
            <a:blip r:embed="rId3"/>
            <a:stretch>
              <a:fillRect/>
            </a:stretch>
          </p:blipFill>
          <p:spPr>
            <a:xfrm>
              <a:off x="3934357" y="2273242"/>
              <a:ext cx="2688238" cy="1849600"/>
            </a:xfrm>
            <a:prstGeom prst="rect">
              <a:avLst/>
            </a:prstGeom>
          </p:spPr>
        </p:pic>
        <p:sp>
          <p:nvSpPr>
            <p:cNvPr id="132" name="Arc 131"/>
            <p:cNvSpPr/>
            <p:nvPr/>
          </p:nvSpPr>
          <p:spPr>
            <a:xfrm rot="8678433">
              <a:off x="4474208" y="2314093"/>
              <a:ext cx="877571" cy="2070913"/>
            </a:xfrm>
            <a:prstGeom prst="arc">
              <a:avLst>
                <a:gd name="adj1" fmla="val 18061600"/>
                <a:gd name="adj2" fmla="val 3418526"/>
              </a:avLst>
            </a:prstGeom>
            <a:ln w="19050">
              <a:solidFill>
                <a:schemeClr val="tx1"/>
              </a:solidFill>
              <a:prstDash val="solid"/>
              <a:tailEnd type="stealth" w="lg" len="lg"/>
            </a:ln>
            <a:effectLst>
              <a:glow rad="63500">
                <a:schemeClr val="bg1">
                  <a:alpha val="17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p>
          </p:txBody>
        </p:sp>
        <p:sp>
          <p:nvSpPr>
            <p:cNvPr id="147" name="Oval 146"/>
            <p:cNvSpPr/>
            <p:nvPr/>
          </p:nvSpPr>
          <p:spPr>
            <a:xfrm>
              <a:off x="3747059" y="2117157"/>
              <a:ext cx="962760" cy="962760"/>
            </a:xfrm>
            <a:prstGeom prst="ellipse">
              <a:avLst/>
            </a:prstGeom>
            <a:solidFill>
              <a:schemeClr val="bg1">
                <a:lumMod val="95000"/>
              </a:schemeClr>
            </a:solidFill>
            <a:ln w="12700" cap="flat" cmpd="sng" algn="ctr">
              <a:solidFill>
                <a:schemeClr val="tx1"/>
              </a:solidFill>
              <a:prstDash val="solid"/>
            </a:ln>
            <a:effectLst/>
          </p:spPr>
          <p:txBody>
            <a:bodyPr lIns="0" tIns="0" rIns="0" bIns="0" rtlCol="0" anchor="ctr"/>
            <a:lstStyle/>
            <a:p>
              <a:pPr algn="ctr" defTabSz="914400"/>
              <a:r>
                <a:rPr lang="en-US" sz="800" b="1" kern="0" dirty="0">
                  <a:latin typeface="Arial"/>
                </a:rPr>
                <a:t>Validate</a:t>
              </a:r>
              <a:br>
                <a:rPr lang="en-US" sz="800" b="1" kern="0" dirty="0">
                  <a:latin typeface="Arial"/>
                </a:rPr>
              </a:br>
              <a:r>
                <a:rPr lang="en-US" sz="800" b="1" kern="0" dirty="0">
                  <a:latin typeface="Arial"/>
                </a:rPr>
                <a:t>input</a:t>
              </a:r>
              <a:endParaRPr lang="en-US" sz="800" b="1" kern="0" dirty="0">
                <a:solidFill>
                  <a:srgbClr val="FF0000"/>
                </a:solidFill>
                <a:latin typeface="Arial"/>
              </a:endParaRPr>
            </a:p>
          </p:txBody>
        </p:sp>
        <p:sp>
          <p:nvSpPr>
            <p:cNvPr id="146" name="Oval 145"/>
            <p:cNvSpPr/>
            <p:nvPr/>
          </p:nvSpPr>
          <p:spPr>
            <a:xfrm>
              <a:off x="5491633" y="1265819"/>
              <a:ext cx="962760" cy="962760"/>
            </a:xfrm>
            <a:prstGeom prst="ellipse">
              <a:avLst/>
            </a:prstGeom>
            <a:solidFill>
              <a:schemeClr val="bg1">
                <a:lumMod val="95000"/>
              </a:schemeClr>
            </a:solidFill>
            <a:ln w="12700" cap="flat" cmpd="sng" algn="ctr">
              <a:solidFill>
                <a:schemeClr val="tx1"/>
              </a:solidFill>
              <a:prstDash val="solid"/>
            </a:ln>
            <a:effectLst/>
          </p:spPr>
          <p:txBody>
            <a:bodyPr lIns="0" tIns="0" rIns="0" bIns="0" rtlCol="0" anchor="ctr"/>
            <a:lstStyle/>
            <a:p>
              <a:pPr algn="ctr" defTabSz="914400"/>
              <a:r>
                <a:rPr lang="en-US" sz="800" b="1" kern="0" dirty="0">
                  <a:latin typeface="Arial"/>
                </a:rPr>
                <a:t>Sanitize</a:t>
              </a:r>
            </a:p>
            <a:p>
              <a:pPr algn="ctr" defTabSz="914400"/>
              <a:r>
                <a:rPr lang="en-US" sz="800" b="1" kern="0" dirty="0">
                  <a:latin typeface="Arial"/>
                </a:rPr>
                <a:t>output</a:t>
              </a:r>
            </a:p>
          </p:txBody>
        </p:sp>
        <p:sp>
          <p:nvSpPr>
            <p:cNvPr id="144" name="Arc 143"/>
            <p:cNvSpPr/>
            <p:nvPr/>
          </p:nvSpPr>
          <p:spPr>
            <a:xfrm rot="20540219">
              <a:off x="5854868" y="2034968"/>
              <a:ext cx="599102" cy="1538600"/>
            </a:xfrm>
            <a:prstGeom prst="arc">
              <a:avLst>
                <a:gd name="adj1" fmla="val 17375769"/>
                <a:gd name="adj2" fmla="val 4413606"/>
              </a:avLst>
            </a:prstGeom>
            <a:ln w="19050">
              <a:solidFill>
                <a:schemeClr val="tx1"/>
              </a:solidFill>
              <a:prstDash val="solid"/>
              <a:tailEnd type="stealth" w="lg" len="lg"/>
            </a:ln>
            <a:effectLst>
              <a:glow rad="63500">
                <a:schemeClr val="bg1">
                  <a:alpha val="17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p>
          </p:txBody>
        </p:sp>
        <p:sp>
          <p:nvSpPr>
            <p:cNvPr id="140" name="Oval 139"/>
            <p:cNvSpPr/>
            <p:nvPr/>
          </p:nvSpPr>
          <p:spPr>
            <a:xfrm>
              <a:off x="4902273" y="3752189"/>
              <a:ext cx="962760" cy="962760"/>
            </a:xfrm>
            <a:prstGeom prst="ellipse">
              <a:avLst/>
            </a:prstGeom>
            <a:solidFill>
              <a:schemeClr val="bg1">
                <a:lumMod val="95000"/>
              </a:schemeClr>
            </a:solidFill>
            <a:ln w="12700" cap="flat" cmpd="sng" algn="ctr">
              <a:solidFill>
                <a:schemeClr val="tx1"/>
              </a:solidFill>
              <a:prstDash val="solid"/>
            </a:ln>
            <a:effectLst/>
          </p:spPr>
          <p:txBody>
            <a:bodyPr lIns="0" tIns="0" rIns="0" bIns="0" rtlCol="0" anchor="ctr"/>
            <a:lstStyle/>
            <a:p>
              <a:pPr algn="ctr" defTabSz="914400"/>
              <a:r>
                <a:rPr lang="en-US" sz="800" b="1" kern="0" dirty="0">
                  <a:latin typeface="Arial"/>
                </a:rPr>
                <a:t>Sanitize</a:t>
              </a:r>
            </a:p>
            <a:p>
              <a:pPr algn="ctr" defTabSz="914400"/>
              <a:r>
                <a:rPr lang="en-US" sz="800" b="1" kern="0" dirty="0">
                  <a:latin typeface="Arial"/>
                </a:rPr>
                <a:t>output</a:t>
              </a:r>
            </a:p>
          </p:txBody>
        </p:sp>
        <p:sp>
          <p:nvSpPr>
            <p:cNvPr id="46" name="Oval 45"/>
            <p:cNvSpPr/>
            <p:nvPr/>
          </p:nvSpPr>
          <p:spPr>
            <a:xfrm>
              <a:off x="5363677" y="4810098"/>
              <a:ext cx="962760" cy="962760"/>
            </a:xfrm>
            <a:prstGeom prst="ellipse">
              <a:avLst/>
            </a:prstGeom>
            <a:solidFill>
              <a:schemeClr val="bg1">
                <a:lumMod val="95000"/>
              </a:schemeClr>
            </a:solidFill>
            <a:ln w="12700" cap="flat" cmpd="sng" algn="ctr">
              <a:solidFill>
                <a:schemeClr val="tx1"/>
              </a:solidFill>
              <a:prstDash val="solid"/>
            </a:ln>
            <a:effectLst/>
          </p:spPr>
          <p:txBody>
            <a:bodyPr lIns="0" tIns="0" rIns="0" bIns="0" rtlCol="0" anchor="ctr"/>
            <a:lstStyle/>
            <a:p>
              <a:pPr algn="ctr" defTabSz="914400"/>
              <a:r>
                <a:rPr lang="en-US" sz="800" b="1" kern="0" dirty="0">
                  <a:latin typeface="Arial"/>
                </a:rPr>
                <a:t>Validate</a:t>
              </a:r>
              <a:br>
                <a:rPr lang="en-US" sz="800" b="1" kern="0" dirty="0">
                  <a:latin typeface="Arial"/>
                </a:rPr>
              </a:br>
              <a:r>
                <a:rPr lang="en-US" sz="800" b="1" kern="0" dirty="0">
                  <a:latin typeface="Arial"/>
                </a:rPr>
                <a:t>input</a:t>
              </a:r>
              <a:endParaRPr lang="en-US" sz="800" b="1" kern="0" dirty="0">
                <a:solidFill>
                  <a:srgbClr val="FF0000"/>
                </a:solidFill>
                <a:latin typeface="Arial"/>
              </a:endParaRPr>
            </a:p>
          </p:txBody>
        </p:sp>
        <p:pic>
          <p:nvPicPr>
            <p:cNvPr id="126" name="Picture 28" descr="Image result for database server rack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599" y="4115336"/>
              <a:ext cx="2007762" cy="1363604"/>
            </a:xfrm>
            <a:prstGeom prst="rect">
              <a:avLst/>
            </a:prstGeom>
            <a:noFill/>
            <a:extLst>
              <a:ext uri="{909E8E84-426E-40DD-AFC4-6F175D3DCCD1}">
                <a14:hiddenFill xmlns:a14="http://schemas.microsoft.com/office/drawing/2010/main">
                  <a:solidFill>
                    <a:srgbClr val="FFFFFF"/>
                  </a:solidFill>
                </a14:hiddenFill>
              </a:ext>
            </a:extLst>
          </p:spPr>
        </p:pic>
        <p:sp>
          <p:nvSpPr>
            <p:cNvPr id="129" name="Text Box 307"/>
            <p:cNvSpPr txBox="1">
              <a:spLocks noChangeArrowheads="1"/>
            </p:cNvSpPr>
            <p:nvPr/>
          </p:nvSpPr>
          <p:spPr bwMode="auto">
            <a:xfrm>
              <a:off x="5920027" y="4448052"/>
              <a:ext cx="1430623" cy="70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a:cs typeface="Calibri"/>
                </a:rPr>
                <a:t>Application</a:t>
              </a:r>
            </a:p>
            <a:p>
              <a:pPr marL="0" marR="0" lvl="0" indent="0" algn="ctr" defTabSz="914400" eaLnBrk="1" fontAlgn="auto" latinLnBrk="0" hangingPunct="1">
                <a:lnSpc>
                  <a:spcPct val="100000"/>
                </a:lnSpc>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a:cs typeface="Calibri"/>
                </a:rPr>
                <a:t>Server</a:t>
              </a:r>
            </a:p>
          </p:txBody>
        </p:sp>
        <p:sp>
          <p:nvSpPr>
            <p:cNvPr id="131" name="Arc 130"/>
            <p:cNvSpPr/>
            <p:nvPr/>
          </p:nvSpPr>
          <p:spPr>
            <a:xfrm rot="19756211">
              <a:off x="-365013" y="2137881"/>
              <a:ext cx="4692051" cy="3856656"/>
            </a:xfrm>
            <a:prstGeom prst="arc">
              <a:avLst>
                <a:gd name="adj1" fmla="val 1823614"/>
                <a:gd name="adj2" fmla="val 8585471"/>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p>
          </p:txBody>
        </p:sp>
        <p:pic>
          <p:nvPicPr>
            <p:cNvPr id="41" name="Picture 28" descr="Image result for database server rack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529" y="1344906"/>
              <a:ext cx="2007762" cy="1363604"/>
            </a:xfrm>
            <a:prstGeom prst="rect">
              <a:avLst/>
            </a:prstGeom>
            <a:noFill/>
            <a:extLst>
              <a:ext uri="{909E8E84-426E-40DD-AFC4-6F175D3DCCD1}">
                <a14:hiddenFill xmlns:a14="http://schemas.microsoft.com/office/drawing/2010/main">
                  <a:solidFill>
                    <a:srgbClr val="FFFFFF"/>
                  </a:solidFill>
                </a14:hiddenFill>
              </a:ext>
            </a:extLst>
          </p:spPr>
        </p:pic>
        <p:sp>
          <p:nvSpPr>
            <p:cNvPr id="138" name="Text Box 307"/>
            <p:cNvSpPr txBox="1">
              <a:spLocks noChangeArrowheads="1"/>
            </p:cNvSpPr>
            <p:nvPr/>
          </p:nvSpPr>
          <p:spPr bwMode="auto">
            <a:xfrm>
              <a:off x="4140436" y="1633648"/>
              <a:ext cx="1430623" cy="70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a:cs typeface="Calibri"/>
                </a:rPr>
                <a:t>Database</a:t>
              </a:r>
            </a:p>
            <a:p>
              <a:pPr marL="0" marR="0" lvl="0" indent="0" algn="ctr" defTabSz="914400" eaLnBrk="1" fontAlgn="auto" latinLnBrk="0" hangingPunct="1">
                <a:lnSpc>
                  <a:spcPct val="100000"/>
                </a:lnSpc>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a:cs typeface="Calibri"/>
                </a:rPr>
                <a:t>Server</a:t>
              </a:r>
            </a:p>
          </p:txBody>
        </p:sp>
        <p:sp>
          <p:nvSpPr>
            <p:cNvPr id="141" name="Oval 140"/>
            <p:cNvSpPr/>
            <p:nvPr/>
          </p:nvSpPr>
          <p:spPr>
            <a:xfrm>
              <a:off x="6247038" y="5372113"/>
              <a:ext cx="962760" cy="962760"/>
            </a:xfrm>
            <a:prstGeom prst="ellipse">
              <a:avLst/>
            </a:prstGeom>
            <a:solidFill>
              <a:schemeClr val="bg1">
                <a:lumMod val="95000"/>
              </a:schemeClr>
            </a:solidFill>
            <a:ln w="12700" cap="flat" cmpd="sng" algn="ctr">
              <a:solidFill>
                <a:schemeClr val="tx1"/>
              </a:solidFill>
              <a:prstDash val="solid"/>
            </a:ln>
            <a:effectLst/>
          </p:spPr>
          <p:txBody>
            <a:bodyPr lIns="0" tIns="0" rIns="0" bIns="0" rtlCol="0" anchor="ctr"/>
            <a:lstStyle/>
            <a:p>
              <a:pPr algn="ctr" defTabSz="914400"/>
              <a:r>
                <a:rPr lang="en-US" sz="800" b="1" kern="0" dirty="0">
                  <a:latin typeface="Arial"/>
                </a:rPr>
                <a:t>Sanitize</a:t>
              </a:r>
            </a:p>
            <a:p>
              <a:pPr algn="ctr" defTabSz="914400"/>
              <a:r>
                <a:rPr lang="en-US" sz="800" b="1" kern="0" dirty="0">
                  <a:latin typeface="Arial"/>
                </a:rPr>
                <a:t>output</a:t>
              </a:r>
            </a:p>
          </p:txBody>
        </p:sp>
        <p:sp>
          <p:nvSpPr>
            <p:cNvPr id="143" name="Oval 142"/>
            <p:cNvSpPr/>
            <p:nvPr/>
          </p:nvSpPr>
          <p:spPr>
            <a:xfrm>
              <a:off x="5999434" y="3393491"/>
              <a:ext cx="962760" cy="962760"/>
            </a:xfrm>
            <a:prstGeom prst="ellipse">
              <a:avLst/>
            </a:prstGeom>
            <a:solidFill>
              <a:schemeClr val="bg1">
                <a:lumMod val="95000"/>
              </a:schemeClr>
            </a:solidFill>
            <a:ln w="12700" cap="flat" cmpd="sng" algn="ctr">
              <a:solidFill>
                <a:schemeClr val="tx1"/>
              </a:solidFill>
              <a:prstDash val="solid"/>
            </a:ln>
            <a:effectLst/>
          </p:spPr>
          <p:txBody>
            <a:bodyPr lIns="0" tIns="0" rIns="0" bIns="0" rtlCol="0" anchor="ctr"/>
            <a:lstStyle/>
            <a:p>
              <a:pPr algn="ctr" defTabSz="914400"/>
              <a:r>
                <a:rPr lang="en-US" sz="800" b="1" kern="0" dirty="0">
                  <a:latin typeface="Arial"/>
                </a:rPr>
                <a:t>Validate</a:t>
              </a:r>
              <a:br>
                <a:rPr lang="en-US" sz="800" b="1" kern="0" dirty="0">
                  <a:latin typeface="Arial"/>
                </a:rPr>
              </a:br>
              <a:r>
                <a:rPr lang="en-US" sz="800" b="1" kern="0" dirty="0">
                  <a:latin typeface="Arial"/>
                </a:rPr>
                <a:t>input</a:t>
              </a:r>
              <a:endParaRPr lang="en-US" sz="800" b="1" kern="0" dirty="0">
                <a:solidFill>
                  <a:srgbClr val="FF0000"/>
                </a:solidFill>
                <a:latin typeface="Arial"/>
              </a:endParaRPr>
            </a:p>
          </p:txBody>
        </p:sp>
        <p:pic>
          <p:nvPicPr>
            <p:cNvPr id="61" name="Picture 60"/>
            <p:cNvPicPr>
              <a:picLocks noChangeAspect="1"/>
            </p:cNvPicPr>
            <p:nvPr/>
          </p:nvPicPr>
          <p:blipFill>
            <a:blip r:embed="rId5"/>
            <a:stretch>
              <a:fillRect/>
            </a:stretch>
          </p:blipFill>
          <p:spPr>
            <a:xfrm>
              <a:off x="2281047" y="4590461"/>
              <a:ext cx="1879225" cy="1586415"/>
            </a:xfrm>
            <a:prstGeom prst="rect">
              <a:avLst/>
            </a:prstGeom>
          </p:spPr>
        </p:pic>
        <p:sp>
          <p:nvSpPr>
            <p:cNvPr id="151" name="Arc 150"/>
            <p:cNvSpPr/>
            <p:nvPr/>
          </p:nvSpPr>
          <p:spPr>
            <a:xfrm rot="5990897" flipV="1">
              <a:off x="2937982" y="1419510"/>
              <a:ext cx="1379806" cy="7395575"/>
            </a:xfrm>
            <a:prstGeom prst="arc">
              <a:avLst>
                <a:gd name="adj1" fmla="val 17313445"/>
                <a:gd name="adj2" fmla="val 4821626"/>
              </a:avLst>
            </a:prstGeom>
            <a:ln w="19050">
              <a:solidFill>
                <a:schemeClr val="tx1"/>
              </a:solidFill>
              <a:prstDash val="solid"/>
              <a:tailEnd type="stealth" w="lg" len="lg"/>
            </a:ln>
            <a:effectLst>
              <a:glow rad="63500">
                <a:schemeClr val="bg1">
                  <a:alpha val="17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p>
          </p:txBody>
        </p:sp>
        <p:sp>
          <p:nvSpPr>
            <p:cNvPr id="137" name="Arc 136"/>
            <p:cNvSpPr/>
            <p:nvPr/>
          </p:nvSpPr>
          <p:spPr>
            <a:xfrm rot="16603128">
              <a:off x="2844062" y="2981679"/>
              <a:ext cx="1379806" cy="5088191"/>
            </a:xfrm>
            <a:prstGeom prst="arc">
              <a:avLst>
                <a:gd name="adj1" fmla="val 17646373"/>
                <a:gd name="adj2" fmla="val 4413606"/>
              </a:avLst>
            </a:prstGeom>
            <a:ln w="19050">
              <a:solidFill>
                <a:schemeClr val="tx1"/>
              </a:solidFill>
              <a:prstDash val="solid"/>
              <a:tailEnd type="stealth" w="lg" len="lg"/>
            </a:ln>
            <a:effectLst>
              <a:glow rad="63500">
                <a:schemeClr val="bg1">
                  <a:alpha val="17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p>
          </p:txBody>
        </p:sp>
        <p:pic>
          <p:nvPicPr>
            <p:cNvPr id="2072" name="Picture 6" descr="Image result for computer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27" y="3819306"/>
              <a:ext cx="1992817" cy="18585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307"/>
            <p:cNvSpPr txBox="1">
              <a:spLocks noChangeArrowheads="1"/>
            </p:cNvSpPr>
            <p:nvPr/>
          </p:nvSpPr>
          <p:spPr bwMode="auto">
            <a:xfrm>
              <a:off x="4070757" y="5280414"/>
              <a:ext cx="1430623" cy="67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1A1DD"/>
                  </a:solidFill>
                  <a:effectLst/>
                  <a:uLnTx/>
                  <a:uFillTx/>
                  <a:latin typeface="Calibri"/>
                  <a:cs typeface="Calibri"/>
                </a:rPr>
                <a:t>Encrypted</a:t>
              </a:r>
              <a:r>
                <a:rPr lang="en-US" sz="1000" b="1" kern="0" noProof="0" dirty="0">
                  <a:solidFill>
                    <a:srgbClr val="01A1DD"/>
                  </a:solidFill>
                  <a:latin typeface="Calibri"/>
                  <a:cs typeface="Calibri"/>
                </a:rPr>
                <a:t> network</a:t>
              </a:r>
              <a:endParaRPr kumimoji="0" lang="en-US" sz="1000" b="1" i="0" u="none" strike="noStrike" kern="0" cap="none" spc="0" normalizeH="0" baseline="0" noProof="0" dirty="0">
                <a:ln>
                  <a:noFill/>
                </a:ln>
                <a:solidFill>
                  <a:srgbClr val="01A1DD"/>
                </a:solidFill>
                <a:effectLst/>
                <a:uLnTx/>
                <a:uFillTx/>
                <a:latin typeface="Calibri"/>
                <a:cs typeface="Calibri"/>
              </a:endParaRPr>
            </a:p>
          </p:txBody>
        </p:sp>
        <p:sp>
          <p:nvSpPr>
            <p:cNvPr id="154" name="Text Box 307"/>
            <p:cNvSpPr txBox="1">
              <a:spLocks noChangeArrowheads="1"/>
            </p:cNvSpPr>
            <p:nvPr/>
          </p:nvSpPr>
          <p:spPr bwMode="auto">
            <a:xfrm>
              <a:off x="2563823" y="5219423"/>
              <a:ext cx="1430623" cy="41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glow rad="165100">
                      <a:schemeClr val="bg1">
                        <a:alpha val="85000"/>
                      </a:schemeClr>
                    </a:glow>
                  </a:effectLst>
                  <a:uLnTx/>
                  <a:uFillTx/>
                  <a:latin typeface="Calibri"/>
                  <a:cs typeface="Calibri"/>
                </a:rPr>
                <a:t>Firewall</a:t>
              </a:r>
            </a:p>
          </p:txBody>
        </p:sp>
        <p:sp>
          <p:nvSpPr>
            <p:cNvPr id="29" name="Text Box 307"/>
            <p:cNvSpPr txBox="1">
              <a:spLocks noChangeArrowheads="1"/>
            </p:cNvSpPr>
            <p:nvPr/>
          </p:nvSpPr>
          <p:spPr bwMode="auto">
            <a:xfrm>
              <a:off x="4640175" y="3038687"/>
              <a:ext cx="1430623" cy="41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glow rad="165100">
                      <a:schemeClr val="bg1">
                        <a:alpha val="85000"/>
                      </a:schemeClr>
                    </a:glow>
                  </a:effectLst>
                  <a:uLnTx/>
                  <a:uFillTx/>
                  <a:latin typeface="Calibri"/>
                  <a:cs typeface="Calibri"/>
                </a:rPr>
                <a:t>Firewall</a:t>
              </a:r>
            </a:p>
          </p:txBody>
        </p:sp>
        <p:sp>
          <p:nvSpPr>
            <p:cNvPr id="30" name="Text Box 307"/>
            <p:cNvSpPr txBox="1">
              <a:spLocks noChangeArrowheads="1"/>
            </p:cNvSpPr>
            <p:nvPr/>
          </p:nvSpPr>
          <p:spPr bwMode="auto">
            <a:xfrm>
              <a:off x="2502569" y="2319336"/>
              <a:ext cx="1430623" cy="67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1A1DD"/>
                  </a:solidFill>
                  <a:effectLst/>
                  <a:uLnTx/>
                  <a:uFillTx/>
                  <a:latin typeface="Calibri"/>
                  <a:cs typeface="Calibri"/>
                </a:rPr>
                <a:t>Encrypted</a:t>
              </a:r>
              <a:r>
                <a:rPr lang="en-US" sz="1000" b="1" kern="0" noProof="0" dirty="0">
                  <a:solidFill>
                    <a:srgbClr val="01A1DD"/>
                  </a:solidFill>
                  <a:latin typeface="Calibri"/>
                  <a:cs typeface="Calibri"/>
                </a:rPr>
                <a:t> network</a:t>
              </a:r>
              <a:endParaRPr kumimoji="0" lang="en-US" sz="1000" b="1" i="0" u="none" strike="noStrike" kern="0" cap="none" spc="0" normalizeH="0" baseline="0" noProof="0" dirty="0">
                <a:ln>
                  <a:noFill/>
                </a:ln>
                <a:solidFill>
                  <a:srgbClr val="01A1DD"/>
                </a:solidFill>
                <a:effectLst/>
                <a:uLnTx/>
                <a:uFillTx/>
                <a:latin typeface="Calibri"/>
                <a:cs typeface="Calibri"/>
              </a:endParaRPr>
            </a:p>
          </p:txBody>
        </p:sp>
        <p:sp>
          <p:nvSpPr>
            <p:cNvPr id="128" name="Text Box 307"/>
            <p:cNvSpPr txBox="1">
              <a:spLocks noChangeArrowheads="1"/>
            </p:cNvSpPr>
            <p:nvPr/>
          </p:nvSpPr>
          <p:spPr bwMode="auto">
            <a:xfrm>
              <a:off x="643469" y="4235706"/>
              <a:ext cx="1430623" cy="42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50" b="1" i="0" u="none" strike="noStrike" kern="0" cap="none" spc="0" normalizeH="0" baseline="0" noProof="0" dirty="0">
                  <a:ln>
                    <a:noFill/>
                  </a:ln>
                  <a:solidFill>
                    <a:schemeClr val="bg1"/>
                  </a:solidFill>
                  <a:effectLst/>
                  <a:uLnTx/>
                  <a:uFillTx/>
                  <a:latin typeface="Calibri"/>
                  <a:cs typeface="Calibri"/>
                </a:rPr>
                <a:t>Client</a:t>
              </a:r>
            </a:p>
          </p:txBody>
        </p:sp>
      </p:grpSp>
      <p:grpSp>
        <p:nvGrpSpPr>
          <p:cNvPr id="37" name="Group 36">
            <a:extLst>
              <a:ext uri="{FF2B5EF4-FFF2-40B4-BE49-F238E27FC236}">
                <a16:creationId xmlns:a16="http://schemas.microsoft.com/office/drawing/2014/main" id="{2AAFFEBA-C211-4756-BAAE-44C71570DC4B}"/>
              </a:ext>
            </a:extLst>
          </p:cNvPr>
          <p:cNvGrpSpPr/>
          <p:nvPr/>
        </p:nvGrpSpPr>
        <p:grpSpPr>
          <a:xfrm>
            <a:off x="7676712" y="5163081"/>
            <a:ext cx="1506883" cy="1722152"/>
            <a:chOff x="4950826" y="2230975"/>
            <a:chExt cx="4007168" cy="4579620"/>
          </a:xfrm>
        </p:grpSpPr>
        <p:pic>
          <p:nvPicPr>
            <p:cNvPr id="38" name="Picture 2" descr="Image result for security design png">
              <a:extLst>
                <a:ext uri="{FF2B5EF4-FFF2-40B4-BE49-F238E27FC236}">
                  <a16:creationId xmlns:a16="http://schemas.microsoft.com/office/drawing/2014/main" id="{CEFEB71D-4A84-4B3B-8CAA-DBD9CC13D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F8F75D35-499E-4BEC-BD37-5971C2F975FD}"/>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Tree>
    <p:extLst>
      <p:ext uri="{BB962C8B-B14F-4D97-AF65-F5344CB8AC3E}">
        <p14:creationId xmlns:p14="http://schemas.microsoft.com/office/powerpoint/2010/main" val="3744916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FC50DF-D1BF-420A-B2FA-005FC9447F49}"/>
              </a:ext>
            </a:extLst>
          </p:cNvPr>
          <p:cNvSpPr/>
          <p:nvPr/>
        </p:nvSpPr>
        <p:spPr>
          <a:xfrm>
            <a:off x="5340158" y="2569599"/>
            <a:ext cx="1600200" cy="184059"/>
          </a:xfrm>
          <a:prstGeom prst="rect">
            <a:avLst/>
          </a:prstGeom>
          <a:solidFill>
            <a:srgbClr val="FFFF00"/>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0" name="Rectangle 9">
            <a:extLst>
              <a:ext uri="{FF2B5EF4-FFF2-40B4-BE49-F238E27FC236}">
                <a16:creationId xmlns:a16="http://schemas.microsoft.com/office/drawing/2014/main" id="{7B2B27D6-B011-4FE2-8D26-1802FDBF7DF8}"/>
              </a:ext>
            </a:extLst>
          </p:cNvPr>
          <p:cNvSpPr/>
          <p:nvPr/>
        </p:nvSpPr>
        <p:spPr>
          <a:xfrm>
            <a:off x="1267268" y="2569599"/>
            <a:ext cx="1600200" cy="184059"/>
          </a:xfrm>
          <a:prstGeom prst="rect">
            <a:avLst/>
          </a:prstGeom>
          <a:solidFill>
            <a:srgbClr val="FFFF00"/>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 name="Slide Number Placeholder 1"/>
          <p:cNvSpPr>
            <a:spLocks noGrp="1"/>
          </p:cNvSpPr>
          <p:nvPr>
            <p:ph type="sldNum" sz="quarter" idx="12"/>
          </p:nvPr>
        </p:nvSpPr>
        <p:spPr/>
        <p:txBody>
          <a:bodyPr/>
          <a:lstStyle/>
          <a:p>
            <a:fld id="{A8160BDD-7155-D744-B749-9730458604AD}" type="slidenum">
              <a:rPr lang="en-US" smtClean="0"/>
              <a:pPr/>
              <a:t>11</a:t>
            </a:fld>
            <a:endParaRPr lang="en-US" dirty="0"/>
          </a:p>
        </p:txBody>
      </p:sp>
      <p:sp>
        <p:nvSpPr>
          <p:cNvPr id="3" name="Content Placeholder 2"/>
          <p:cNvSpPr>
            <a:spLocks noGrp="1"/>
          </p:cNvSpPr>
          <p:nvPr>
            <p:ph idx="1"/>
          </p:nvPr>
        </p:nvSpPr>
        <p:spPr>
          <a:xfrm>
            <a:off x="341925" y="1302039"/>
            <a:ext cx="8460150" cy="5096025"/>
          </a:xfrm>
        </p:spPr>
        <p:txBody>
          <a:bodyPr>
            <a:normAutofit/>
          </a:bodyPr>
          <a:lstStyle/>
          <a:p>
            <a:r>
              <a:rPr lang="en-US" dirty="0"/>
              <a:t>When a function or transaction fails, you should leave the system in a secure state.</a:t>
            </a:r>
          </a:p>
          <a:p>
            <a:r>
              <a:rPr lang="en-US" dirty="0"/>
              <a:t>Examples:</a:t>
            </a:r>
          </a:p>
          <a:p>
            <a:endParaRPr lang="en-US" dirty="0"/>
          </a:p>
          <a:p>
            <a:endParaRPr lang="en-US" dirty="0"/>
          </a:p>
          <a:p>
            <a:endParaRPr lang="en-US" dirty="0"/>
          </a:p>
          <a:p>
            <a:endParaRPr lang="en-US" dirty="0"/>
          </a:p>
          <a:p>
            <a:endParaRPr lang="en-US" dirty="0"/>
          </a:p>
          <a:p>
            <a:r>
              <a:rPr lang="en-US" dirty="0"/>
              <a:t>If </a:t>
            </a:r>
            <a:r>
              <a:rPr lang="en-US" sz="1400" dirty="0">
                <a:latin typeface="Courier New" panose="02070309020205020404" pitchFamily="49" charset="0"/>
                <a:cs typeface="Courier New" panose="02070309020205020404" pitchFamily="49" charset="0"/>
              </a:rPr>
              <a:t>codeThatMayFail()</a:t>
            </a:r>
            <a:r>
              <a:rPr lang="en-US" dirty="0"/>
              <a:t> fails, remaining statements within </a:t>
            </a:r>
            <a:r>
              <a:rPr lang="en-US" sz="1400" dirty="0">
                <a:latin typeface="Courier New" panose="02070309020205020404" pitchFamily="49" charset="0"/>
                <a:cs typeface="Courier New" panose="02070309020205020404" pitchFamily="49" charset="0"/>
              </a:rPr>
              <a:t>try</a:t>
            </a:r>
            <a:r>
              <a:rPr lang="en-US" dirty="0"/>
              <a:t> block will not execute.</a:t>
            </a:r>
          </a:p>
          <a:p>
            <a:pPr lvl="1"/>
            <a:r>
              <a:rPr lang="en-US" dirty="0"/>
              <a:t>Example 1 (bad code) will end up with </a:t>
            </a:r>
            <a:r>
              <a:rPr lang="en-US" sz="1400" dirty="0">
                <a:latin typeface="Courier New" panose="02070309020205020404" pitchFamily="49" charset="0"/>
                <a:cs typeface="Courier New" panose="02070309020205020404" pitchFamily="49" charset="0"/>
              </a:rPr>
              <a:t>isAdmin</a:t>
            </a:r>
            <a:r>
              <a:rPr lang="en-US" dirty="0"/>
              <a:t> set to </a:t>
            </a:r>
            <a:r>
              <a:rPr lang="en-US" sz="1400" dirty="0">
                <a:latin typeface="Courier New" panose="02070309020205020404" pitchFamily="49" charset="0"/>
                <a:cs typeface="Courier New" panose="02070309020205020404" pitchFamily="49" charset="0"/>
              </a:rPr>
              <a:t>true</a:t>
            </a:r>
            <a:r>
              <a:rPr lang="en-US" dirty="0"/>
              <a:t>.</a:t>
            </a:r>
          </a:p>
          <a:p>
            <a:pPr lvl="1"/>
            <a:r>
              <a:rPr lang="en-US" dirty="0"/>
              <a:t>Example 2 (better code) will end up with </a:t>
            </a:r>
            <a:r>
              <a:rPr lang="en-US" sz="1400" dirty="0">
                <a:latin typeface="Courier New" panose="02070309020205020404" pitchFamily="49" charset="0"/>
                <a:cs typeface="Courier New" panose="02070309020205020404" pitchFamily="49" charset="0"/>
              </a:rPr>
              <a:t>isAdmin</a:t>
            </a:r>
            <a:r>
              <a:rPr lang="en-US" dirty="0"/>
              <a:t> set to </a:t>
            </a:r>
            <a:r>
              <a:rPr lang="en-US" sz="1400" dirty="0">
                <a:latin typeface="Courier New" panose="02070309020205020404" pitchFamily="49" charset="0"/>
                <a:cs typeface="Courier New" panose="02070309020205020404" pitchFamily="49" charset="0"/>
              </a:rPr>
              <a:t>false</a:t>
            </a:r>
            <a:r>
              <a:rPr lang="en-US" dirty="0"/>
              <a:t>.</a:t>
            </a:r>
          </a:p>
          <a:p>
            <a:r>
              <a:rPr lang="en-US" dirty="0"/>
              <a:t>An attacker could force an error in example 1 to get admin access.</a:t>
            </a:r>
          </a:p>
        </p:txBody>
      </p:sp>
      <p:sp>
        <p:nvSpPr>
          <p:cNvPr id="4" name="Title 3"/>
          <p:cNvSpPr>
            <a:spLocks noGrp="1"/>
          </p:cNvSpPr>
          <p:nvPr>
            <p:ph type="title"/>
          </p:nvPr>
        </p:nvSpPr>
        <p:spPr/>
        <p:txBody>
          <a:bodyPr/>
          <a:lstStyle/>
          <a:p>
            <a:r>
              <a:rPr lang="en-US" dirty="0"/>
              <a:t>Fail Securely</a:t>
            </a:r>
          </a:p>
        </p:txBody>
      </p:sp>
      <p:sp>
        <p:nvSpPr>
          <p:cNvPr id="8" name="Rectangle 7">
            <a:extLst>
              <a:ext uri="{FF2B5EF4-FFF2-40B4-BE49-F238E27FC236}">
                <a16:creationId xmlns:a16="http://schemas.microsoft.com/office/drawing/2014/main" id="{4195B435-5F4B-478A-AB0D-50216F63217A}"/>
              </a:ext>
            </a:extLst>
          </p:cNvPr>
          <p:cNvSpPr/>
          <p:nvPr/>
        </p:nvSpPr>
        <p:spPr>
          <a:xfrm>
            <a:off x="1038668" y="2030383"/>
            <a:ext cx="4001475" cy="1446550"/>
          </a:xfrm>
          <a:prstGeom prst="rect">
            <a:avLst/>
          </a:prstGeom>
        </p:spPr>
        <p:txBody>
          <a:bodyPr wrap="square">
            <a:spAutoFit/>
          </a:bodyPr>
          <a:lstStyle/>
          <a:p>
            <a:r>
              <a:rPr lang="en-US" sz="1100" dirty="0">
                <a:latin typeface="Courier New" panose="02070309020205020404" pitchFamily="49" charset="0"/>
                <a:cs typeface="Courier New" panose="02070309020205020404" pitchFamily="49" charset="0"/>
              </a:rPr>
              <a:t>// Example 1 (bad code)</a:t>
            </a:r>
          </a:p>
          <a:p>
            <a:r>
              <a:rPr lang="en-US" sz="1100" dirty="0">
                <a:latin typeface="Courier New" panose="02070309020205020404" pitchFamily="49" charset="0"/>
                <a:cs typeface="Courier New" panose="02070309020205020404" pitchFamily="49" charset="0"/>
              </a:rPr>
              <a:t>isAdmin = true;</a:t>
            </a:r>
          </a:p>
          <a:p>
            <a:r>
              <a:rPr lang="en-US" sz="1100" dirty="0">
                <a:latin typeface="Courier New" panose="02070309020205020404" pitchFamily="49" charset="0"/>
                <a:cs typeface="Courier New" panose="02070309020205020404" pitchFamily="49" charset="0"/>
              </a:rPr>
              <a:t>try { </a:t>
            </a:r>
          </a:p>
          <a:p>
            <a:r>
              <a:rPr lang="en-US" sz="1100" dirty="0">
                <a:latin typeface="Courier New" panose="02070309020205020404" pitchFamily="49" charset="0"/>
                <a:cs typeface="Courier New" panose="02070309020205020404" pitchFamily="49" charset="0"/>
              </a:rPr>
              <a:t>  codeThatMayFail();</a:t>
            </a:r>
          </a:p>
          <a:p>
            <a:r>
              <a:rPr lang="en-US" sz="1100" dirty="0">
                <a:latin typeface="Courier New" panose="02070309020205020404" pitchFamily="49" charset="0"/>
                <a:cs typeface="Courier New" panose="02070309020205020404" pitchFamily="49" charset="0"/>
              </a:rPr>
              <a:t>  isAdmin = isUserInRole( "Administrator" );</a:t>
            </a:r>
          </a:p>
          <a:p>
            <a:r>
              <a:rPr lang="en-US" sz="1100" dirty="0">
                <a:latin typeface="Courier New" panose="02070309020205020404" pitchFamily="49" charset="0"/>
                <a:cs typeface="Courier New" panose="02070309020205020404" pitchFamily="49" charset="0"/>
              </a:rPr>
              <a:t>} catch (Exception ex) {</a:t>
            </a:r>
          </a:p>
          <a:p>
            <a:r>
              <a:rPr lang="en-US" sz="1100" dirty="0">
                <a:latin typeface="Courier New" panose="02070309020205020404" pitchFamily="49" charset="0"/>
                <a:cs typeface="Courier New" panose="02070309020205020404" pitchFamily="49" charset="0"/>
              </a:rPr>
              <a:t>  log.write(ex.toString());</a:t>
            </a:r>
          </a:p>
          <a:p>
            <a:r>
              <a:rPr lang="en-US" sz="1100" dirty="0">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342F966F-3D4D-45BB-9EFC-3A6CED22F73E}"/>
              </a:ext>
            </a:extLst>
          </p:cNvPr>
          <p:cNvSpPr/>
          <p:nvPr/>
        </p:nvSpPr>
        <p:spPr>
          <a:xfrm>
            <a:off x="5096805" y="2030383"/>
            <a:ext cx="4001475" cy="1446550"/>
          </a:xfrm>
          <a:prstGeom prst="rect">
            <a:avLst/>
          </a:prstGeom>
        </p:spPr>
        <p:txBody>
          <a:bodyPr wrap="square">
            <a:spAutoFit/>
          </a:bodyPr>
          <a:lstStyle/>
          <a:p>
            <a:r>
              <a:rPr lang="en-US" sz="1100" dirty="0">
                <a:latin typeface="Courier New" panose="02070309020205020404" pitchFamily="49" charset="0"/>
                <a:cs typeface="Courier New" panose="02070309020205020404" pitchFamily="49" charset="0"/>
              </a:rPr>
              <a:t>// Example 2 (better code)</a:t>
            </a:r>
          </a:p>
          <a:p>
            <a:r>
              <a:rPr lang="en-US" sz="1100" dirty="0">
                <a:latin typeface="Courier New" panose="02070309020205020404" pitchFamily="49" charset="0"/>
                <a:cs typeface="Courier New" panose="02070309020205020404" pitchFamily="49" charset="0"/>
              </a:rPr>
              <a:t>isAdmin = false;</a:t>
            </a:r>
          </a:p>
          <a:p>
            <a:r>
              <a:rPr lang="en-US" sz="1100" dirty="0">
                <a:latin typeface="Courier New" panose="02070309020205020404" pitchFamily="49" charset="0"/>
                <a:cs typeface="Courier New" panose="02070309020205020404" pitchFamily="49" charset="0"/>
              </a:rPr>
              <a:t>try {</a:t>
            </a:r>
          </a:p>
          <a:p>
            <a:r>
              <a:rPr lang="en-US" sz="1100" dirty="0">
                <a:latin typeface="Courier New" panose="02070309020205020404" pitchFamily="49" charset="0"/>
                <a:cs typeface="Courier New" panose="02070309020205020404" pitchFamily="49" charset="0"/>
              </a:rPr>
              <a:t>  codeThatMayFail();</a:t>
            </a:r>
          </a:p>
          <a:p>
            <a:r>
              <a:rPr lang="en-US" sz="1100" dirty="0">
                <a:latin typeface="Courier New" panose="02070309020205020404" pitchFamily="49" charset="0"/>
                <a:cs typeface="Courier New" panose="02070309020205020404" pitchFamily="49" charset="0"/>
              </a:rPr>
              <a:t>  isAdmin = isUserInRole( "Administrator" );</a:t>
            </a:r>
          </a:p>
          <a:p>
            <a:r>
              <a:rPr lang="en-US" sz="1100" dirty="0">
                <a:latin typeface="Courier New" panose="02070309020205020404" pitchFamily="49" charset="0"/>
                <a:cs typeface="Courier New" panose="02070309020205020404" pitchFamily="49" charset="0"/>
              </a:rPr>
              <a:t>} catch (Exception ex) {</a:t>
            </a:r>
          </a:p>
          <a:p>
            <a:r>
              <a:rPr lang="en-US" sz="1100" dirty="0">
                <a:latin typeface="Courier New" panose="02070309020205020404" pitchFamily="49" charset="0"/>
                <a:cs typeface="Courier New" panose="02070309020205020404" pitchFamily="49" charset="0"/>
              </a:rPr>
              <a:t>  log.write(ex.toString());</a:t>
            </a:r>
          </a:p>
          <a:p>
            <a:r>
              <a:rPr lang="en-US" sz="1100" dirty="0">
                <a:latin typeface="Courier New" panose="02070309020205020404" pitchFamily="49" charset="0"/>
                <a:cs typeface="Courier New" panose="02070309020205020404" pitchFamily="49" charset="0"/>
              </a:rPr>
              <a:t>}</a:t>
            </a:r>
          </a:p>
        </p:txBody>
      </p:sp>
      <p:grpSp>
        <p:nvGrpSpPr>
          <p:cNvPr id="12" name="Group 11">
            <a:extLst>
              <a:ext uri="{FF2B5EF4-FFF2-40B4-BE49-F238E27FC236}">
                <a16:creationId xmlns:a16="http://schemas.microsoft.com/office/drawing/2014/main" id="{FD6A70B0-CED4-4024-98E7-0A4693858ED3}"/>
              </a:ext>
            </a:extLst>
          </p:cNvPr>
          <p:cNvGrpSpPr/>
          <p:nvPr/>
        </p:nvGrpSpPr>
        <p:grpSpPr>
          <a:xfrm>
            <a:off x="7676712" y="5163081"/>
            <a:ext cx="1506883" cy="1722152"/>
            <a:chOff x="4950826" y="2230975"/>
            <a:chExt cx="4007168" cy="4579620"/>
          </a:xfrm>
        </p:grpSpPr>
        <p:pic>
          <p:nvPicPr>
            <p:cNvPr id="13" name="Picture 2" descr="Image result for security design png">
              <a:extLst>
                <a:ext uri="{FF2B5EF4-FFF2-40B4-BE49-F238E27FC236}">
                  <a16:creationId xmlns:a16="http://schemas.microsoft.com/office/drawing/2014/main" id="{CA3EADA5-B3D7-4A5D-802C-D47B55A23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49964BF-C1E4-4A09-9BE7-944CFCDD62BF}"/>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Tree>
    <p:extLst>
      <p:ext uri="{BB962C8B-B14F-4D97-AF65-F5344CB8AC3E}">
        <p14:creationId xmlns:p14="http://schemas.microsoft.com/office/powerpoint/2010/main" val="1525386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12</a:t>
            </a:fld>
            <a:endParaRPr lang="en-US" dirty="0"/>
          </a:p>
        </p:txBody>
      </p:sp>
      <p:sp>
        <p:nvSpPr>
          <p:cNvPr id="3" name="Content Placeholder 2"/>
          <p:cNvSpPr>
            <a:spLocks noGrp="1"/>
          </p:cNvSpPr>
          <p:nvPr>
            <p:ph idx="1"/>
          </p:nvPr>
        </p:nvSpPr>
        <p:spPr>
          <a:xfrm>
            <a:off x="341925" y="1302039"/>
            <a:ext cx="8460150" cy="5096025"/>
          </a:xfrm>
        </p:spPr>
        <p:txBody>
          <a:bodyPr>
            <a:normAutofit/>
          </a:bodyPr>
          <a:lstStyle/>
          <a:p>
            <a:r>
              <a:rPr lang="en-US" dirty="0"/>
              <a:t>Third-party partners probably have security policies and posture different from yours.</a:t>
            </a:r>
          </a:p>
          <a:p>
            <a:r>
              <a:rPr lang="en-US" dirty="0"/>
              <a:t>You should verify all transactions with any external system.</a:t>
            </a:r>
          </a:p>
          <a:p>
            <a:r>
              <a:rPr lang="en-US" dirty="0"/>
              <a:t>When integrating with third-party services, use:</a:t>
            </a:r>
          </a:p>
          <a:p>
            <a:pPr lvl="1"/>
            <a:r>
              <a:rPr lang="en-US" dirty="0"/>
              <a:t>Authentication mechanisms</a:t>
            </a:r>
          </a:p>
          <a:p>
            <a:pPr lvl="1"/>
            <a:r>
              <a:rPr lang="en-US" dirty="0"/>
              <a:t>API monitoring</a:t>
            </a:r>
          </a:p>
          <a:p>
            <a:pPr lvl="1"/>
            <a:r>
              <a:rPr lang="en-US" dirty="0"/>
              <a:t>Failure and fallback scenarios</a:t>
            </a:r>
          </a:p>
          <a:p>
            <a:pPr lvl="1"/>
            <a:r>
              <a:rPr lang="en-US" dirty="0"/>
              <a:t>Modular code that you could quickly swap to a different third-party service, if necessary</a:t>
            </a:r>
          </a:p>
          <a:p>
            <a:r>
              <a:rPr lang="en-US" dirty="0"/>
              <a:t>Example:</a:t>
            </a:r>
          </a:p>
          <a:p>
            <a:pPr lvl="1"/>
            <a:r>
              <a:rPr lang="en-US" dirty="0"/>
              <a:t>A loyalty program provider provides data that:</a:t>
            </a:r>
          </a:p>
          <a:p>
            <a:pPr lvl="2"/>
            <a:r>
              <a:rPr lang="en-US" dirty="0"/>
              <a:t>Is used by Internet Banking (electronic payment system)</a:t>
            </a:r>
          </a:p>
          <a:p>
            <a:pPr lvl="2"/>
            <a:r>
              <a:rPr lang="en-US" dirty="0"/>
              <a:t>Identifies the number of reward points accumulated by the user</a:t>
            </a:r>
          </a:p>
          <a:p>
            <a:pPr lvl="2"/>
            <a:r>
              <a:rPr lang="en-US" dirty="0"/>
              <a:t>Provides a small list of potential redemption items the user is eligible for</a:t>
            </a:r>
          </a:p>
          <a:p>
            <a:pPr lvl="1"/>
            <a:r>
              <a:rPr lang="en-US" dirty="0"/>
              <a:t>However, the incoming data should be checked to ensure that:</a:t>
            </a:r>
          </a:p>
          <a:p>
            <a:pPr lvl="2"/>
            <a:r>
              <a:rPr lang="en-US" dirty="0"/>
              <a:t>The data is safe to display to end users</a:t>
            </a:r>
            <a:br>
              <a:rPr lang="en-US" dirty="0"/>
            </a:br>
            <a:r>
              <a:rPr lang="en-US" dirty="0"/>
              <a:t>(e.g., no injected code or unsafe characters)</a:t>
            </a:r>
          </a:p>
          <a:p>
            <a:pPr lvl="2"/>
            <a:r>
              <a:rPr lang="en-US" dirty="0"/>
              <a:t>The reward points are a positive number</a:t>
            </a:r>
          </a:p>
          <a:p>
            <a:pPr lvl="2"/>
            <a:r>
              <a:rPr lang="en-US" dirty="0"/>
              <a:t>The reward points are not improbably large</a:t>
            </a:r>
          </a:p>
        </p:txBody>
      </p:sp>
      <p:sp>
        <p:nvSpPr>
          <p:cNvPr id="4" name="Title 3"/>
          <p:cNvSpPr>
            <a:spLocks noGrp="1"/>
          </p:cNvSpPr>
          <p:nvPr>
            <p:ph type="title"/>
          </p:nvPr>
        </p:nvSpPr>
        <p:spPr/>
        <p:txBody>
          <a:bodyPr/>
          <a:lstStyle/>
          <a:p>
            <a:r>
              <a:rPr lang="en-US" dirty="0"/>
              <a:t>Don't Trust Services</a:t>
            </a:r>
          </a:p>
        </p:txBody>
      </p:sp>
      <p:grpSp>
        <p:nvGrpSpPr>
          <p:cNvPr id="12" name="Group 11">
            <a:extLst>
              <a:ext uri="{FF2B5EF4-FFF2-40B4-BE49-F238E27FC236}">
                <a16:creationId xmlns:a16="http://schemas.microsoft.com/office/drawing/2014/main" id="{A5143464-BF43-4012-9DAF-C6517E186161}"/>
              </a:ext>
            </a:extLst>
          </p:cNvPr>
          <p:cNvGrpSpPr/>
          <p:nvPr/>
        </p:nvGrpSpPr>
        <p:grpSpPr>
          <a:xfrm>
            <a:off x="7676712" y="5163081"/>
            <a:ext cx="1506883" cy="1722152"/>
            <a:chOff x="4950826" y="2230975"/>
            <a:chExt cx="4007168" cy="4579620"/>
          </a:xfrm>
        </p:grpSpPr>
        <p:pic>
          <p:nvPicPr>
            <p:cNvPr id="13" name="Picture 2" descr="Image result for security design png">
              <a:extLst>
                <a:ext uri="{FF2B5EF4-FFF2-40B4-BE49-F238E27FC236}">
                  <a16:creationId xmlns:a16="http://schemas.microsoft.com/office/drawing/2014/main" id="{08DC1959-0C57-435C-956E-794AC5294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89471A1-8573-4CF1-BD7D-2EFCA180E9C3}"/>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Tree>
    <p:extLst>
      <p:ext uri="{BB962C8B-B14F-4D97-AF65-F5344CB8AC3E}">
        <p14:creationId xmlns:p14="http://schemas.microsoft.com/office/powerpoint/2010/main" val="248476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E7FA78C-3105-47A9-9DA5-BE632864C84C}"/>
              </a:ext>
            </a:extLst>
          </p:cNvPr>
          <p:cNvPicPr>
            <a:picLocks noChangeAspect="1"/>
          </p:cNvPicPr>
          <p:nvPr/>
        </p:nvPicPr>
        <p:blipFill>
          <a:blip r:embed="rId2"/>
          <a:stretch>
            <a:fillRect/>
          </a:stretch>
        </p:blipFill>
        <p:spPr>
          <a:xfrm>
            <a:off x="341925" y="1037701"/>
            <a:ext cx="4230075" cy="3204929"/>
          </a:xfrm>
          <a:prstGeom prst="rect">
            <a:avLst/>
          </a:prstGeom>
        </p:spPr>
      </p:pic>
      <p:sp>
        <p:nvSpPr>
          <p:cNvPr id="2" name="Slide Number Placeholder 1"/>
          <p:cNvSpPr>
            <a:spLocks noGrp="1"/>
          </p:cNvSpPr>
          <p:nvPr>
            <p:ph type="sldNum" sz="quarter" idx="12"/>
          </p:nvPr>
        </p:nvSpPr>
        <p:spPr/>
        <p:txBody>
          <a:bodyPr/>
          <a:lstStyle/>
          <a:p>
            <a:fld id="{A8160BDD-7155-D744-B749-9730458604AD}" type="slidenum">
              <a:rPr lang="en-US" smtClean="0"/>
              <a:pPr/>
              <a:t>13</a:t>
            </a:fld>
            <a:endParaRPr lang="en-US" dirty="0"/>
          </a:p>
        </p:txBody>
      </p:sp>
      <p:sp>
        <p:nvSpPr>
          <p:cNvPr id="3" name="Content Placeholder 2"/>
          <p:cNvSpPr>
            <a:spLocks noGrp="1"/>
          </p:cNvSpPr>
          <p:nvPr>
            <p:ph idx="1"/>
          </p:nvPr>
        </p:nvSpPr>
        <p:spPr>
          <a:xfrm>
            <a:off x="4267200" y="1283087"/>
            <a:ext cx="4495800" cy="4660513"/>
          </a:xfrm>
        </p:spPr>
        <p:txBody>
          <a:bodyPr>
            <a:normAutofit fontScale="92500" lnSpcReduction="10000"/>
          </a:bodyPr>
          <a:lstStyle/>
          <a:p>
            <a:r>
              <a:rPr lang="en-US" dirty="0"/>
              <a:t>Implement checks and balances in roles and responsibilities to prevent fraud.</a:t>
            </a:r>
          </a:p>
          <a:p>
            <a:r>
              <a:rPr lang="en-US" dirty="0"/>
              <a:t>Reduces errors in development and testing.</a:t>
            </a:r>
          </a:p>
          <a:p>
            <a:pPr lvl="1"/>
            <a:r>
              <a:rPr lang="en-US" dirty="0"/>
              <a:t>A programmer might forget about fixes to their own environment that makes the app run</a:t>
            </a:r>
          </a:p>
          <a:p>
            <a:r>
              <a:rPr lang="en-US" dirty="0"/>
              <a:t>For example, an administrator role:</a:t>
            </a:r>
          </a:p>
          <a:p>
            <a:pPr lvl="1"/>
            <a:r>
              <a:rPr lang="en-US" i="1" dirty="0"/>
              <a:t>Should</a:t>
            </a:r>
            <a:r>
              <a:rPr lang="en-US" dirty="0"/>
              <a:t> be able to do things like:</a:t>
            </a:r>
          </a:p>
          <a:p>
            <a:pPr lvl="2"/>
            <a:r>
              <a:rPr lang="en-US" dirty="0"/>
              <a:t>Turn the system on or off</a:t>
            </a:r>
          </a:p>
          <a:p>
            <a:pPr lvl="2"/>
            <a:r>
              <a:rPr lang="en-US" dirty="0"/>
              <a:t>Set password policy</a:t>
            </a:r>
          </a:p>
          <a:p>
            <a:pPr lvl="2"/>
            <a:r>
              <a:rPr lang="en-US" dirty="0"/>
              <a:t>Change system-wide settings</a:t>
            </a:r>
          </a:p>
          <a:p>
            <a:pPr lvl="1"/>
            <a:r>
              <a:rPr lang="en-US" dirty="0"/>
              <a:t>S</a:t>
            </a:r>
            <a:r>
              <a:rPr lang="en-US" i="1" dirty="0"/>
              <a:t>hould not</a:t>
            </a:r>
            <a:r>
              <a:rPr lang="en-US" dirty="0"/>
              <a:t> be able to do things like:</a:t>
            </a:r>
          </a:p>
          <a:p>
            <a:pPr lvl="2"/>
            <a:r>
              <a:rPr lang="en-US" dirty="0"/>
              <a:t>Log in to a storefront as a super user and buy goods on behalf of other users</a:t>
            </a:r>
          </a:p>
          <a:p>
            <a:r>
              <a:rPr lang="en-US" dirty="0"/>
              <a:t>An application:</a:t>
            </a:r>
          </a:p>
          <a:p>
            <a:pPr lvl="1"/>
            <a:r>
              <a:rPr lang="en-US" i="1" dirty="0"/>
              <a:t>Should </a:t>
            </a:r>
            <a:r>
              <a:rPr lang="en-US" dirty="0"/>
              <a:t>be developed in one environment</a:t>
            </a:r>
          </a:p>
          <a:p>
            <a:pPr lvl="1"/>
            <a:r>
              <a:rPr lang="en-US" i="1" dirty="0"/>
              <a:t>Should </a:t>
            </a:r>
            <a:r>
              <a:rPr lang="en-US" dirty="0"/>
              <a:t>be tested in another environment by a different person</a:t>
            </a:r>
          </a:p>
        </p:txBody>
      </p:sp>
      <p:sp>
        <p:nvSpPr>
          <p:cNvPr id="4" name="Title 3"/>
          <p:cNvSpPr>
            <a:spLocks noGrp="1"/>
          </p:cNvSpPr>
          <p:nvPr>
            <p:ph type="title"/>
          </p:nvPr>
        </p:nvSpPr>
        <p:spPr/>
        <p:txBody>
          <a:bodyPr/>
          <a:lstStyle/>
          <a:p>
            <a:r>
              <a:rPr lang="en-US" dirty="0"/>
              <a:t>Separation of Duties</a:t>
            </a:r>
          </a:p>
        </p:txBody>
      </p:sp>
      <p:grpSp>
        <p:nvGrpSpPr>
          <p:cNvPr id="13" name="Group 12">
            <a:extLst>
              <a:ext uri="{FF2B5EF4-FFF2-40B4-BE49-F238E27FC236}">
                <a16:creationId xmlns:a16="http://schemas.microsoft.com/office/drawing/2014/main" id="{F5BC7C23-5566-4E62-B848-881ACD9C899A}"/>
              </a:ext>
            </a:extLst>
          </p:cNvPr>
          <p:cNvGrpSpPr/>
          <p:nvPr/>
        </p:nvGrpSpPr>
        <p:grpSpPr>
          <a:xfrm>
            <a:off x="7607084" y="5181600"/>
            <a:ext cx="1506883" cy="1722152"/>
            <a:chOff x="4950826" y="2230975"/>
            <a:chExt cx="4007168" cy="4579620"/>
          </a:xfrm>
        </p:grpSpPr>
        <p:pic>
          <p:nvPicPr>
            <p:cNvPr id="14" name="Picture 2" descr="Image result for security design png">
              <a:extLst>
                <a:ext uri="{FF2B5EF4-FFF2-40B4-BE49-F238E27FC236}">
                  <a16:creationId xmlns:a16="http://schemas.microsoft.com/office/drawing/2014/main" id="{8FE8C985-A5EF-4070-8A7C-4059218B5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EA597FA-0206-42A2-A7EF-B72160D1FFDD}"/>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Tree>
    <p:extLst>
      <p:ext uri="{BB962C8B-B14F-4D97-AF65-F5344CB8AC3E}">
        <p14:creationId xmlns:p14="http://schemas.microsoft.com/office/powerpoint/2010/main" val="2886679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924" y="1307129"/>
            <a:ext cx="8460152" cy="5090935"/>
          </a:xfrm>
        </p:spPr>
        <p:txBody>
          <a:bodyPr>
            <a:normAutofit/>
          </a:bodyPr>
          <a:lstStyle/>
          <a:p>
            <a:r>
              <a:rPr lang="en-US" dirty="0"/>
              <a:t>Weak approach</a:t>
            </a:r>
          </a:p>
          <a:p>
            <a:r>
              <a:rPr lang="en-US" dirty="0"/>
              <a:t>Should not be used as the only security control</a:t>
            </a:r>
          </a:p>
          <a:p>
            <a:r>
              <a:rPr lang="en-US" dirty="0"/>
              <a:t>Never design the application assuming that source code will remain secret, even if you plan to keep the source code secret</a:t>
            </a:r>
          </a:p>
          <a:p>
            <a:r>
              <a:rPr lang="en-US" dirty="0"/>
              <a:t>Rely on other protections such as:</a:t>
            </a:r>
          </a:p>
          <a:p>
            <a:pPr lvl="1"/>
            <a:r>
              <a:rPr lang="en-US" dirty="0"/>
              <a:t>Reasonable password policies</a:t>
            </a:r>
          </a:p>
          <a:p>
            <a:pPr lvl="1"/>
            <a:r>
              <a:rPr lang="en-US" dirty="0"/>
              <a:t>Defense in depth</a:t>
            </a:r>
          </a:p>
          <a:p>
            <a:pPr lvl="1"/>
            <a:r>
              <a:rPr lang="en-US" dirty="0"/>
              <a:t>Business transaction limits</a:t>
            </a:r>
          </a:p>
          <a:p>
            <a:pPr lvl="1"/>
            <a:r>
              <a:rPr lang="en-US" dirty="0"/>
              <a:t>Solid network architecture</a:t>
            </a:r>
          </a:p>
          <a:p>
            <a:pPr lvl="1"/>
            <a:r>
              <a:rPr lang="en-US" dirty="0"/>
              <a:t>Fraud and audit controls</a:t>
            </a:r>
          </a:p>
        </p:txBody>
      </p:sp>
      <p:pic>
        <p:nvPicPr>
          <p:cNvPr id="11266" name="Picture 2" descr="Image result for head in sand png">
            <a:extLst>
              <a:ext uri="{FF2B5EF4-FFF2-40B4-BE49-F238E27FC236}">
                <a16:creationId xmlns:a16="http://schemas.microsoft.com/office/drawing/2014/main" id="{28AE0D58-1919-4368-BB21-0FB7878EE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740808" y="2827578"/>
            <a:ext cx="3421992" cy="36824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Security by Obscurity</a:t>
            </a:r>
          </a:p>
        </p:txBody>
      </p:sp>
      <p:sp>
        <p:nvSpPr>
          <p:cNvPr id="2" name="Slide Number Placeholder 1"/>
          <p:cNvSpPr>
            <a:spLocks noGrp="1"/>
          </p:cNvSpPr>
          <p:nvPr>
            <p:ph type="sldNum" sz="quarter" idx="12"/>
          </p:nvPr>
        </p:nvSpPr>
        <p:spPr/>
        <p:txBody>
          <a:bodyPr/>
          <a:lstStyle/>
          <a:p>
            <a:fld id="{A8160BDD-7155-D744-B749-9730458604AD}" type="slidenum">
              <a:rPr lang="en-US" smtClean="0"/>
              <a:pPr/>
              <a:t>14</a:t>
            </a:fld>
            <a:endParaRPr lang="en-US" dirty="0"/>
          </a:p>
        </p:txBody>
      </p:sp>
      <p:grpSp>
        <p:nvGrpSpPr>
          <p:cNvPr id="15" name="Group 14">
            <a:extLst>
              <a:ext uri="{FF2B5EF4-FFF2-40B4-BE49-F238E27FC236}">
                <a16:creationId xmlns:a16="http://schemas.microsoft.com/office/drawing/2014/main" id="{1212D864-09F1-44DA-8924-F71889B488FA}"/>
              </a:ext>
            </a:extLst>
          </p:cNvPr>
          <p:cNvGrpSpPr/>
          <p:nvPr/>
        </p:nvGrpSpPr>
        <p:grpSpPr>
          <a:xfrm>
            <a:off x="7676712" y="5163081"/>
            <a:ext cx="1506883" cy="1722152"/>
            <a:chOff x="4950826" y="2230975"/>
            <a:chExt cx="4007168" cy="4579620"/>
          </a:xfrm>
        </p:grpSpPr>
        <p:pic>
          <p:nvPicPr>
            <p:cNvPr id="16" name="Picture 2" descr="Image result for security design png">
              <a:extLst>
                <a:ext uri="{FF2B5EF4-FFF2-40B4-BE49-F238E27FC236}">
                  <a16:creationId xmlns:a16="http://schemas.microsoft.com/office/drawing/2014/main" id="{9A124E44-2DD3-4D72-81B2-712935F24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DDA597B-535C-4CC3-B166-2CBA79A18924}"/>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Tree>
    <p:extLst>
      <p:ext uri="{BB962C8B-B14F-4D97-AF65-F5344CB8AC3E}">
        <p14:creationId xmlns:p14="http://schemas.microsoft.com/office/powerpoint/2010/main" val="732176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Keep Security Simple</a:t>
            </a:r>
          </a:p>
        </p:txBody>
      </p:sp>
      <p:sp>
        <p:nvSpPr>
          <p:cNvPr id="3" name="Content Placeholder 2"/>
          <p:cNvSpPr>
            <a:spLocks noGrp="1"/>
          </p:cNvSpPr>
          <p:nvPr>
            <p:ph idx="1"/>
          </p:nvPr>
        </p:nvSpPr>
        <p:spPr>
          <a:xfrm>
            <a:off x="341924" y="1295400"/>
            <a:ext cx="8460152" cy="2133600"/>
          </a:xfrm>
        </p:spPr>
        <p:txBody>
          <a:bodyPr>
            <a:normAutofit/>
          </a:bodyPr>
          <a:lstStyle/>
          <a:p>
            <a:r>
              <a:rPr lang="en-US" dirty="0"/>
              <a:t>Complex architecture increases the possibility of: </a:t>
            </a:r>
          </a:p>
          <a:p>
            <a:pPr lvl="1"/>
            <a:r>
              <a:rPr lang="en-US" dirty="0"/>
              <a:t>Errors in implementation, configuration, general use</a:t>
            </a:r>
          </a:p>
          <a:p>
            <a:pPr lvl="1"/>
            <a:r>
              <a:rPr lang="en-US" dirty="0"/>
              <a:t>Effort needed to test and maintain these aspects</a:t>
            </a:r>
          </a:p>
          <a:p>
            <a:r>
              <a:rPr lang="en-US" dirty="0"/>
              <a:t>Constantly be on the lookout for a simpler approach.</a:t>
            </a:r>
          </a:p>
          <a:p>
            <a:r>
              <a:rPr lang="en-US" dirty="0"/>
              <a:t>Avoid elaborate implementations to secure a particular feature by not providing that feature in the first place.</a:t>
            </a:r>
          </a:p>
        </p:txBody>
      </p:sp>
      <p:sp>
        <p:nvSpPr>
          <p:cNvPr id="2" name="Slide Number Placeholder 1"/>
          <p:cNvSpPr>
            <a:spLocks noGrp="1"/>
          </p:cNvSpPr>
          <p:nvPr>
            <p:ph type="sldNum" sz="quarter" idx="12"/>
          </p:nvPr>
        </p:nvSpPr>
        <p:spPr/>
        <p:txBody>
          <a:bodyPr/>
          <a:lstStyle/>
          <a:p>
            <a:fld id="{A8160BDD-7155-D744-B749-9730458604AD}" type="slidenum">
              <a:rPr lang="en-US" smtClean="0"/>
              <a:pPr/>
              <a:t>15</a:t>
            </a:fld>
            <a:endParaRPr lang="en-US" dirty="0"/>
          </a:p>
        </p:txBody>
      </p:sp>
      <p:grpSp>
        <p:nvGrpSpPr>
          <p:cNvPr id="15" name="Group 14">
            <a:extLst>
              <a:ext uri="{FF2B5EF4-FFF2-40B4-BE49-F238E27FC236}">
                <a16:creationId xmlns:a16="http://schemas.microsoft.com/office/drawing/2014/main" id="{1212D864-09F1-44DA-8924-F71889B488FA}"/>
              </a:ext>
            </a:extLst>
          </p:cNvPr>
          <p:cNvGrpSpPr/>
          <p:nvPr/>
        </p:nvGrpSpPr>
        <p:grpSpPr>
          <a:xfrm>
            <a:off x="7676712" y="5163081"/>
            <a:ext cx="1506883" cy="1722152"/>
            <a:chOff x="4950826" y="2230975"/>
            <a:chExt cx="4007168" cy="4579620"/>
          </a:xfrm>
        </p:grpSpPr>
        <p:pic>
          <p:nvPicPr>
            <p:cNvPr id="16" name="Picture 2" descr="Image result for security design png">
              <a:extLst>
                <a:ext uri="{FF2B5EF4-FFF2-40B4-BE49-F238E27FC236}">
                  <a16:creationId xmlns:a16="http://schemas.microsoft.com/office/drawing/2014/main" id="{9A124E44-2DD3-4D72-81B2-712935F24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DDA597B-535C-4CC3-B166-2CBA79A18924}"/>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
        <p:nvSpPr>
          <p:cNvPr id="5" name="Freeform: Shape 4">
            <a:extLst>
              <a:ext uri="{FF2B5EF4-FFF2-40B4-BE49-F238E27FC236}">
                <a16:creationId xmlns:a16="http://schemas.microsoft.com/office/drawing/2014/main" id="{72D41979-7105-405A-9C5D-362EDC00C60B}"/>
              </a:ext>
            </a:extLst>
          </p:cNvPr>
          <p:cNvSpPr/>
          <p:nvPr/>
        </p:nvSpPr>
        <p:spPr>
          <a:xfrm>
            <a:off x="1295400" y="4413607"/>
            <a:ext cx="4748324" cy="1038940"/>
          </a:xfrm>
          <a:custGeom>
            <a:avLst/>
            <a:gdLst>
              <a:gd name="connsiteX0" fmla="*/ 0 w 5613400"/>
              <a:gd name="connsiteY0" fmla="*/ 601756 h 1506224"/>
              <a:gd name="connsiteX1" fmla="*/ 711200 w 5613400"/>
              <a:gd name="connsiteY1" fmla="*/ 601756 h 1506224"/>
              <a:gd name="connsiteX2" fmla="*/ 1219200 w 5613400"/>
              <a:gd name="connsiteY2" fmla="*/ 373156 h 1506224"/>
              <a:gd name="connsiteX3" fmla="*/ 1079500 w 5613400"/>
              <a:gd name="connsiteY3" fmla="*/ 182656 h 1506224"/>
              <a:gd name="connsiteX4" fmla="*/ 876300 w 5613400"/>
              <a:gd name="connsiteY4" fmla="*/ 373156 h 1506224"/>
              <a:gd name="connsiteX5" fmla="*/ 1231900 w 5613400"/>
              <a:gd name="connsiteY5" fmla="*/ 855756 h 1506224"/>
              <a:gd name="connsiteX6" fmla="*/ 1676400 w 5613400"/>
              <a:gd name="connsiteY6" fmla="*/ 957356 h 1506224"/>
              <a:gd name="connsiteX7" fmla="*/ 1892300 w 5613400"/>
              <a:gd name="connsiteY7" fmla="*/ 462056 h 1506224"/>
              <a:gd name="connsiteX8" fmla="*/ 1397000 w 5613400"/>
              <a:gd name="connsiteY8" fmla="*/ 563656 h 1506224"/>
              <a:gd name="connsiteX9" fmla="*/ 1066800 w 5613400"/>
              <a:gd name="connsiteY9" fmla="*/ 906556 h 1506224"/>
              <a:gd name="connsiteX10" fmla="*/ 1219200 w 5613400"/>
              <a:gd name="connsiteY10" fmla="*/ 1262156 h 1506224"/>
              <a:gd name="connsiteX11" fmla="*/ 1879600 w 5613400"/>
              <a:gd name="connsiteY11" fmla="*/ 1211356 h 1506224"/>
              <a:gd name="connsiteX12" fmla="*/ 2286000 w 5613400"/>
              <a:gd name="connsiteY12" fmla="*/ 754156 h 1506224"/>
              <a:gd name="connsiteX13" fmla="*/ 2298700 w 5613400"/>
              <a:gd name="connsiteY13" fmla="*/ 525556 h 1506224"/>
              <a:gd name="connsiteX14" fmla="*/ 2006600 w 5613400"/>
              <a:gd name="connsiteY14" fmla="*/ 144556 h 1506224"/>
              <a:gd name="connsiteX15" fmla="*/ 2336800 w 5613400"/>
              <a:gd name="connsiteY15" fmla="*/ 4856 h 1506224"/>
              <a:gd name="connsiteX16" fmla="*/ 2895600 w 5613400"/>
              <a:gd name="connsiteY16" fmla="*/ 296956 h 1506224"/>
              <a:gd name="connsiteX17" fmla="*/ 2730500 w 5613400"/>
              <a:gd name="connsiteY17" fmla="*/ 970056 h 1506224"/>
              <a:gd name="connsiteX18" fmla="*/ 2501900 w 5613400"/>
              <a:gd name="connsiteY18" fmla="*/ 690656 h 1506224"/>
              <a:gd name="connsiteX19" fmla="*/ 3073400 w 5613400"/>
              <a:gd name="connsiteY19" fmla="*/ 512856 h 1506224"/>
              <a:gd name="connsiteX20" fmla="*/ 3543300 w 5613400"/>
              <a:gd name="connsiteY20" fmla="*/ 728756 h 1506224"/>
              <a:gd name="connsiteX21" fmla="*/ 3251200 w 5613400"/>
              <a:gd name="connsiteY21" fmla="*/ 1503456 h 1506224"/>
              <a:gd name="connsiteX22" fmla="*/ 2933700 w 5613400"/>
              <a:gd name="connsiteY22" fmla="*/ 957356 h 1506224"/>
              <a:gd name="connsiteX23" fmla="*/ 3403600 w 5613400"/>
              <a:gd name="connsiteY23" fmla="*/ 182656 h 1506224"/>
              <a:gd name="connsiteX24" fmla="*/ 4165600 w 5613400"/>
              <a:gd name="connsiteY24" fmla="*/ 271556 h 1506224"/>
              <a:gd name="connsiteX25" fmla="*/ 3987800 w 5613400"/>
              <a:gd name="connsiteY25" fmla="*/ 1160556 h 1506224"/>
              <a:gd name="connsiteX26" fmla="*/ 3784600 w 5613400"/>
              <a:gd name="connsiteY26" fmla="*/ 639856 h 1506224"/>
              <a:gd name="connsiteX27" fmla="*/ 4508500 w 5613400"/>
              <a:gd name="connsiteY27" fmla="*/ 411256 h 1506224"/>
              <a:gd name="connsiteX28" fmla="*/ 5067300 w 5613400"/>
              <a:gd name="connsiteY28" fmla="*/ 741456 h 1506224"/>
              <a:gd name="connsiteX29" fmla="*/ 5613400 w 5613400"/>
              <a:gd name="connsiteY29" fmla="*/ 500156 h 1506224"/>
              <a:gd name="connsiteX30" fmla="*/ 5613400 w 5613400"/>
              <a:gd name="connsiteY30" fmla="*/ 500156 h 150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13400" h="1506224">
                <a:moveTo>
                  <a:pt x="0" y="601756"/>
                </a:moveTo>
                <a:cubicBezTo>
                  <a:pt x="254000" y="620806"/>
                  <a:pt x="508000" y="639856"/>
                  <a:pt x="711200" y="601756"/>
                </a:cubicBezTo>
                <a:cubicBezTo>
                  <a:pt x="914400" y="563656"/>
                  <a:pt x="1157817" y="443006"/>
                  <a:pt x="1219200" y="373156"/>
                </a:cubicBezTo>
                <a:cubicBezTo>
                  <a:pt x="1280583" y="303306"/>
                  <a:pt x="1136650" y="182656"/>
                  <a:pt x="1079500" y="182656"/>
                </a:cubicBezTo>
                <a:cubicBezTo>
                  <a:pt x="1022350" y="182656"/>
                  <a:pt x="850900" y="260973"/>
                  <a:pt x="876300" y="373156"/>
                </a:cubicBezTo>
                <a:cubicBezTo>
                  <a:pt x="901700" y="485339"/>
                  <a:pt x="1098550" y="758389"/>
                  <a:pt x="1231900" y="855756"/>
                </a:cubicBezTo>
                <a:cubicBezTo>
                  <a:pt x="1365250" y="953123"/>
                  <a:pt x="1566333" y="1022973"/>
                  <a:pt x="1676400" y="957356"/>
                </a:cubicBezTo>
                <a:cubicBezTo>
                  <a:pt x="1786467" y="891739"/>
                  <a:pt x="1938867" y="527673"/>
                  <a:pt x="1892300" y="462056"/>
                </a:cubicBezTo>
                <a:cubicBezTo>
                  <a:pt x="1845733" y="396439"/>
                  <a:pt x="1534583" y="489573"/>
                  <a:pt x="1397000" y="563656"/>
                </a:cubicBezTo>
                <a:cubicBezTo>
                  <a:pt x="1259417" y="637739"/>
                  <a:pt x="1096433" y="790139"/>
                  <a:pt x="1066800" y="906556"/>
                </a:cubicBezTo>
                <a:cubicBezTo>
                  <a:pt x="1037167" y="1022973"/>
                  <a:pt x="1083733" y="1211356"/>
                  <a:pt x="1219200" y="1262156"/>
                </a:cubicBezTo>
                <a:cubicBezTo>
                  <a:pt x="1354667" y="1312956"/>
                  <a:pt x="1701800" y="1296023"/>
                  <a:pt x="1879600" y="1211356"/>
                </a:cubicBezTo>
                <a:cubicBezTo>
                  <a:pt x="2057400" y="1126689"/>
                  <a:pt x="2216150" y="868456"/>
                  <a:pt x="2286000" y="754156"/>
                </a:cubicBezTo>
                <a:cubicBezTo>
                  <a:pt x="2355850" y="639856"/>
                  <a:pt x="2345267" y="627156"/>
                  <a:pt x="2298700" y="525556"/>
                </a:cubicBezTo>
                <a:cubicBezTo>
                  <a:pt x="2252133" y="423956"/>
                  <a:pt x="2000250" y="231339"/>
                  <a:pt x="2006600" y="144556"/>
                </a:cubicBezTo>
                <a:cubicBezTo>
                  <a:pt x="2012950" y="57773"/>
                  <a:pt x="2188633" y="-20544"/>
                  <a:pt x="2336800" y="4856"/>
                </a:cubicBezTo>
                <a:cubicBezTo>
                  <a:pt x="2484967" y="30256"/>
                  <a:pt x="2829983" y="136089"/>
                  <a:pt x="2895600" y="296956"/>
                </a:cubicBezTo>
                <a:cubicBezTo>
                  <a:pt x="2961217" y="457823"/>
                  <a:pt x="2796117" y="904439"/>
                  <a:pt x="2730500" y="970056"/>
                </a:cubicBezTo>
                <a:cubicBezTo>
                  <a:pt x="2664883" y="1035673"/>
                  <a:pt x="2444750" y="766856"/>
                  <a:pt x="2501900" y="690656"/>
                </a:cubicBezTo>
                <a:cubicBezTo>
                  <a:pt x="2559050" y="614456"/>
                  <a:pt x="2899834" y="506506"/>
                  <a:pt x="3073400" y="512856"/>
                </a:cubicBezTo>
                <a:cubicBezTo>
                  <a:pt x="3246966" y="519206"/>
                  <a:pt x="3513667" y="563656"/>
                  <a:pt x="3543300" y="728756"/>
                </a:cubicBezTo>
                <a:cubicBezTo>
                  <a:pt x="3572933" y="893856"/>
                  <a:pt x="3352800" y="1465356"/>
                  <a:pt x="3251200" y="1503456"/>
                </a:cubicBezTo>
                <a:cubicBezTo>
                  <a:pt x="3149600" y="1541556"/>
                  <a:pt x="2908300" y="1177489"/>
                  <a:pt x="2933700" y="957356"/>
                </a:cubicBezTo>
                <a:cubicBezTo>
                  <a:pt x="2959100" y="737223"/>
                  <a:pt x="3198283" y="296956"/>
                  <a:pt x="3403600" y="182656"/>
                </a:cubicBezTo>
                <a:cubicBezTo>
                  <a:pt x="3608917" y="68356"/>
                  <a:pt x="4068233" y="108573"/>
                  <a:pt x="4165600" y="271556"/>
                </a:cubicBezTo>
                <a:cubicBezTo>
                  <a:pt x="4262967" y="434539"/>
                  <a:pt x="4051300" y="1099173"/>
                  <a:pt x="3987800" y="1160556"/>
                </a:cubicBezTo>
                <a:cubicBezTo>
                  <a:pt x="3924300" y="1221939"/>
                  <a:pt x="3697817" y="764739"/>
                  <a:pt x="3784600" y="639856"/>
                </a:cubicBezTo>
                <a:cubicBezTo>
                  <a:pt x="3871383" y="514973"/>
                  <a:pt x="4294717" y="394323"/>
                  <a:pt x="4508500" y="411256"/>
                </a:cubicBezTo>
                <a:cubicBezTo>
                  <a:pt x="4722283" y="428189"/>
                  <a:pt x="4883150" y="726639"/>
                  <a:pt x="5067300" y="741456"/>
                </a:cubicBezTo>
                <a:cubicBezTo>
                  <a:pt x="5251450" y="756273"/>
                  <a:pt x="5613400" y="500156"/>
                  <a:pt x="5613400" y="500156"/>
                </a:cubicBezTo>
                <a:lnTo>
                  <a:pt x="5613400" y="500156"/>
                </a:lnTo>
              </a:path>
            </a:pathLst>
          </a:custGeom>
          <a:noFill/>
          <a:ln w="28575" cap="flat" cmpd="sng" algn="ctr">
            <a:solidFill>
              <a:schemeClr val="tx1">
                <a:lumMod val="50000"/>
                <a:lumOff val="50000"/>
              </a:schemeClr>
            </a:solidFill>
            <a:prstDash val="solid"/>
            <a:headEnd type="oval" w="lg" len="lg"/>
            <a:tailEnd type="oval" w="lg" len="lg"/>
          </a:ln>
          <a:effectLst/>
        </p:spPr>
        <p:txBody>
          <a:bodyPr rtlCol="0" anchor="ctr"/>
          <a:lstStyle/>
          <a:p>
            <a:pPr algn="ctr"/>
            <a:endParaRPr lang="en-US" sz="1600" dirty="0">
              <a:solidFill>
                <a:schemeClr val="tx1">
                  <a:lumMod val="50000"/>
                  <a:lumOff val="50000"/>
                </a:schemeClr>
              </a:solidFill>
            </a:endParaRPr>
          </a:p>
        </p:txBody>
      </p:sp>
      <p:sp>
        <p:nvSpPr>
          <p:cNvPr id="6" name="Rectangle 5">
            <a:extLst>
              <a:ext uri="{FF2B5EF4-FFF2-40B4-BE49-F238E27FC236}">
                <a16:creationId xmlns:a16="http://schemas.microsoft.com/office/drawing/2014/main" id="{989C8A9E-C22B-44DA-9D52-04C08ADD3579}"/>
              </a:ext>
            </a:extLst>
          </p:cNvPr>
          <p:cNvSpPr/>
          <p:nvPr/>
        </p:nvSpPr>
        <p:spPr>
          <a:xfrm>
            <a:off x="711985" y="4522341"/>
            <a:ext cx="584922" cy="697568"/>
          </a:xfrm>
          <a:prstGeom prst="rect">
            <a:avLst/>
          </a:prstGeom>
        </p:spPr>
        <p:txBody>
          <a:bodyPr wrap="none">
            <a:spAutoFit/>
          </a:bodyPr>
          <a:lstStyle/>
          <a:p>
            <a:r>
              <a:rPr lang="en-US" sz="4400" b="1" dirty="0">
                <a:solidFill>
                  <a:schemeClr val="tx1">
                    <a:lumMod val="50000"/>
                    <a:lumOff val="50000"/>
                  </a:schemeClr>
                </a:solidFill>
              </a:rPr>
              <a:t>A</a:t>
            </a:r>
          </a:p>
        </p:txBody>
      </p:sp>
      <p:sp>
        <p:nvSpPr>
          <p:cNvPr id="11" name="Rectangle 10">
            <a:extLst>
              <a:ext uri="{FF2B5EF4-FFF2-40B4-BE49-F238E27FC236}">
                <a16:creationId xmlns:a16="http://schemas.microsoft.com/office/drawing/2014/main" id="{D4C03352-3F4C-4EB4-9405-F331C2491102}"/>
              </a:ext>
            </a:extLst>
          </p:cNvPr>
          <p:cNvSpPr/>
          <p:nvPr/>
        </p:nvSpPr>
        <p:spPr>
          <a:xfrm>
            <a:off x="6111878" y="4522341"/>
            <a:ext cx="556407" cy="697568"/>
          </a:xfrm>
          <a:prstGeom prst="rect">
            <a:avLst/>
          </a:prstGeom>
        </p:spPr>
        <p:txBody>
          <a:bodyPr wrap="none">
            <a:spAutoFit/>
          </a:bodyPr>
          <a:lstStyle/>
          <a:p>
            <a:r>
              <a:rPr lang="en-US" sz="4400" b="1" dirty="0">
                <a:solidFill>
                  <a:schemeClr val="tx1">
                    <a:lumMod val="50000"/>
                    <a:lumOff val="50000"/>
                  </a:schemeClr>
                </a:solidFill>
              </a:rPr>
              <a:t>B</a:t>
            </a:r>
          </a:p>
        </p:txBody>
      </p:sp>
      <p:sp>
        <p:nvSpPr>
          <p:cNvPr id="12" name="Rectangle 11">
            <a:extLst>
              <a:ext uri="{FF2B5EF4-FFF2-40B4-BE49-F238E27FC236}">
                <a16:creationId xmlns:a16="http://schemas.microsoft.com/office/drawing/2014/main" id="{5FEDAD40-4A1F-4395-8B64-CF2A77A9FB05}"/>
              </a:ext>
            </a:extLst>
          </p:cNvPr>
          <p:cNvSpPr/>
          <p:nvPr/>
        </p:nvSpPr>
        <p:spPr>
          <a:xfrm>
            <a:off x="711985" y="5468948"/>
            <a:ext cx="584922" cy="697568"/>
          </a:xfrm>
          <a:prstGeom prst="rect">
            <a:avLst/>
          </a:prstGeom>
        </p:spPr>
        <p:txBody>
          <a:bodyPr wrap="none">
            <a:spAutoFit/>
          </a:bodyPr>
          <a:lstStyle/>
          <a:p>
            <a:r>
              <a:rPr lang="en-US" sz="4400" b="1" dirty="0">
                <a:solidFill>
                  <a:schemeClr val="tx1">
                    <a:lumMod val="50000"/>
                    <a:lumOff val="50000"/>
                  </a:schemeClr>
                </a:solidFill>
              </a:rPr>
              <a:t>A</a:t>
            </a:r>
          </a:p>
        </p:txBody>
      </p:sp>
      <p:sp>
        <p:nvSpPr>
          <p:cNvPr id="13" name="Rectangle 12">
            <a:extLst>
              <a:ext uri="{FF2B5EF4-FFF2-40B4-BE49-F238E27FC236}">
                <a16:creationId xmlns:a16="http://schemas.microsoft.com/office/drawing/2014/main" id="{84241B21-E2DC-4FFF-A686-970FD286698B}"/>
              </a:ext>
            </a:extLst>
          </p:cNvPr>
          <p:cNvSpPr/>
          <p:nvPr/>
        </p:nvSpPr>
        <p:spPr>
          <a:xfrm>
            <a:off x="6111878" y="5468948"/>
            <a:ext cx="556407" cy="697568"/>
          </a:xfrm>
          <a:prstGeom prst="rect">
            <a:avLst/>
          </a:prstGeom>
        </p:spPr>
        <p:txBody>
          <a:bodyPr wrap="none">
            <a:spAutoFit/>
          </a:bodyPr>
          <a:lstStyle/>
          <a:p>
            <a:r>
              <a:rPr lang="en-US" sz="4400" b="1" dirty="0">
                <a:solidFill>
                  <a:schemeClr val="tx1">
                    <a:lumMod val="50000"/>
                    <a:lumOff val="50000"/>
                  </a:schemeClr>
                </a:solidFill>
              </a:rPr>
              <a:t>B</a:t>
            </a:r>
          </a:p>
        </p:txBody>
      </p:sp>
      <p:cxnSp>
        <p:nvCxnSpPr>
          <p:cNvPr id="8" name="Straight Connector 7">
            <a:extLst>
              <a:ext uri="{FF2B5EF4-FFF2-40B4-BE49-F238E27FC236}">
                <a16:creationId xmlns:a16="http://schemas.microsoft.com/office/drawing/2014/main" id="{6EE7F294-AF4C-43A8-9F61-20127F6A158C}"/>
              </a:ext>
            </a:extLst>
          </p:cNvPr>
          <p:cNvCxnSpPr/>
          <p:nvPr/>
        </p:nvCxnSpPr>
        <p:spPr>
          <a:xfrm>
            <a:off x="1295400" y="5749705"/>
            <a:ext cx="4675706" cy="0"/>
          </a:xfrm>
          <a:prstGeom prst="line">
            <a:avLst/>
          </a:prstGeom>
          <a:noFill/>
          <a:ln w="28575" cap="flat" cmpd="sng" algn="ctr">
            <a:solidFill>
              <a:schemeClr val="tx1">
                <a:lumMod val="50000"/>
                <a:lumOff val="50000"/>
              </a:schemeClr>
            </a:solidFill>
            <a:prstDash val="solid"/>
            <a:headEnd type="oval" w="lg" len="lg"/>
            <a:tailEnd type="oval" w="lg" len="lg"/>
          </a:ln>
          <a:effectLst/>
        </p:spPr>
      </p:cxnSp>
    </p:spTree>
    <p:extLst>
      <p:ext uri="{BB962C8B-B14F-4D97-AF65-F5344CB8AC3E}">
        <p14:creationId xmlns:p14="http://schemas.microsoft.com/office/powerpoint/2010/main" val="3264835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Fix Security Issues Correctly</a:t>
            </a:r>
          </a:p>
        </p:txBody>
      </p:sp>
      <p:sp>
        <p:nvSpPr>
          <p:cNvPr id="3" name="Content Placeholder 2"/>
          <p:cNvSpPr>
            <a:spLocks noGrp="1"/>
          </p:cNvSpPr>
          <p:nvPr>
            <p:ph idx="1"/>
          </p:nvPr>
        </p:nvSpPr>
        <p:spPr/>
        <p:txBody>
          <a:bodyPr>
            <a:normAutofit/>
          </a:bodyPr>
          <a:lstStyle/>
          <a:p>
            <a:r>
              <a:rPr lang="en-US" dirty="0"/>
              <a:t>Once you identify a security issue:</a:t>
            </a:r>
          </a:p>
          <a:p>
            <a:pPr lvl="1"/>
            <a:r>
              <a:rPr lang="en-US" dirty="0"/>
              <a:t>Determine the root cause</a:t>
            </a:r>
          </a:p>
          <a:p>
            <a:pPr lvl="1"/>
            <a:r>
              <a:rPr lang="en-US" dirty="0"/>
              <a:t>Develop a test for it</a:t>
            </a:r>
          </a:p>
          <a:p>
            <a:r>
              <a:rPr lang="en-US" dirty="0"/>
              <a:t>When you use design patterns:</a:t>
            </a:r>
          </a:p>
          <a:p>
            <a:pPr lvl="1"/>
            <a:r>
              <a:rPr lang="en-US" dirty="0"/>
              <a:t>Security issue will likely be widespread across all code bases.</a:t>
            </a:r>
          </a:p>
          <a:p>
            <a:pPr lvl="1"/>
            <a:r>
              <a:rPr lang="en-US" dirty="0"/>
              <a:t>It is essential to develop the right fix without introducing regressions.</a:t>
            </a:r>
          </a:p>
          <a:p>
            <a:r>
              <a:rPr lang="en-US" dirty="0"/>
              <a:t>Example: </a:t>
            </a:r>
          </a:p>
          <a:p>
            <a:pPr lvl="1"/>
            <a:r>
              <a:rPr lang="en-US" dirty="0"/>
              <a:t>A bug enables one user to see another user's balance in a web application.</a:t>
            </a:r>
          </a:p>
          <a:p>
            <a:pPr lvl="1"/>
            <a:r>
              <a:rPr lang="en-US" dirty="0"/>
              <a:t>It's an easy fix.</a:t>
            </a:r>
          </a:p>
          <a:p>
            <a:pPr lvl="1"/>
            <a:r>
              <a:rPr lang="en-US" dirty="0"/>
              <a:t>You've used the defective code in several applications, so a change to just one application will trickle through to the other applications.</a:t>
            </a:r>
          </a:p>
          <a:p>
            <a:pPr lvl="1"/>
            <a:r>
              <a:rPr lang="en-US" dirty="0"/>
              <a:t>The fix must therefore be tested on all affected applications.</a:t>
            </a:r>
          </a:p>
        </p:txBody>
      </p:sp>
      <p:sp>
        <p:nvSpPr>
          <p:cNvPr id="2" name="Slide Number Placeholder 1"/>
          <p:cNvSpPr>
            <a:spLocks noGrp="1"/>
          </p:cNvSpPr>
          <p:nvPr>
            <p:ph type="sldNum" sz="quarter" idx="12"/>
          </p:nvPr>
        </p:nvSpPr>
        <p:spPr/>
        <p:txBody>
          <a:bodyPr/>
          <a:lstStyle/>
          <a:p>
            <a:fld id="{A8160BDD-7155-D744-B749-9730458604AD}" type="slidenum">
              <a:rPr lang="en-US" smtClean="0"/>
              <a:pPr/>
              <a:t>16</a:t>
            </a:fld>
            <a:endParaRPr lang="en-US" dirty="0"/>
          </a:p>
        </p:txBody>
      </p:sp>
      <p:grpSp>
        <p:nvGrpSpPr>
          <p:cNvPr id="15" name="Group 14">
            <a:extLst>
              <a:ext uri="{FF2B5EF4-FFF2-40B4-BE49-F238E27FC236}">
                <a16:creationId xmlns:a16="http://schemas.microsoft.com/office/drawing/2014/main" id="{1212D864-09F1-44DA-8924-F71889B488FA}"/>
              </a:ext>
            </a:extLst>
          </p:cNvPr>
          <p:cNvGrpSpPr/>
          <p:nvPr/>
        </p:nvGrpSpPr>
        <p:grpSpPr>
          <a:xfrm>
            <a:off x="7676712" y="5163081"/>
            <a:ext cx="1506883" cy="1722152"/>
            <a:chOff x="4950826" y="2230975"/>
            <a:chExt cx="4007168" cy="4579620"/>
          </a:xfrm>
        </p:grpSpPr>
        <p:pic>
          <p:nvPicPr>
            <p:cNvPr id="16" name="Picture 2" descr="Image result for security design png">
              <a:extLst>
                <a:ext uri="{FF2B5EF4-FFF2-40B4-BE49-F238E27FC236}">
                  <a16:creationId xmlns:a16="http://schemas.microsoft.com/office/drawing/2014/main" id="{9A124E44-2DD3-4D72-81B2-712935F24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DDA597B-535C-4CC3-B166-2CBA79A18924}"/>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Tree>
    <p:extLst>
      <p:ext uri="{BB962C8B-B14F-4D97-AF65-F5344CB8AC3E}">
        <p14:creationId xmlns:p14="http://schemas.microsoft.com/office/powerpoint/2010/main" val="231145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758F8-DB55-4251-BE6A-06E488439E82}"/>
              </a:ext>
            </a:extLst>
          </p:cNvPr>
          <p:cNvSpPr>
            <a:spLocks noGrp="1"/>
          </p:cNvSpPr>
          <p:nvPr>
            <p:ph type="title"/>
          </p:nvPr>
        </p:nvSpPr>
        <p:spPr/>
        <p:txBody>
          <a:bodyPr/>
          <a:lstStyle/>
          <a:p>
            <a:r>
              <a:rPr lang="en-US" dirty="0"/>
              <a:t>Software Design Patterns</a:t>
            </a:r>
          </a:p>
        </p:txBody>
      </p:sp>
      <p:sp>
        <p:nvSpPr>
          <p:cNvPr id="3" name="Content Placeholder 2">
            <a:extLst>
              <a:ext uri="{FF2B5EF4-FFF2-40B4-BE49-F238E27FC236}">
                <a16:creationId xmlns:a16="http://schemas.microsoft.com/office/drawing/2014/main" id="{87AA3557-E5FB-4411-8735-0C10567C9FDE}"/>
              </a:ext>
            </a:extLst>
          </p:cNvPr>
          <p:cNvSpPr>
            <a:spLocks noGrp="1"/>
          </p:cNvSpPr>
          <p:nvPr>
            <p:ph idx="1"/>
          </p:nvPr>
        </p:nvSpPr>
        <p:spPr/>
        <p:txBody>
          <a:bodyPr>
            <a:normAutofit/>
          </a:bodyPr>
          <a:lstStyle/>
          <a:p>
            <a:r>
              <a:rPr lang="en-US" dirty="0"/>
              <a:t>Software design patterns are:</a:t>
            </a:r>
          </a:p>
          <a:p>
            <a:pPr lvl="1"/>
            <a:r>
              <a:rPr lang="en-US" dirty="0"/>
              <a:t>Reusable solutions to common problems in software development.</a:t>
            </a:r>
          </a:p>
          <a:p>
            <a:pPr lvl="1"/>
            <a:r>
              <a:rPr lang="en-US" dirty="0"/>
              <a:t>Developed and improved over time by a community of developers.</a:t>
            </a:r>
          </a:p>
          <a:p>
            <a:pPr lvl="1"/>
            <a:r>
              <a:rPr lang="en-US" dirty="0"/>
              <a:t>Help to save time and reduce mistakes during the </a:t>
            </a:r>
            <a:r>
              <a:rPr lang="en-US" i="1" dirty="0"/>
              <a:t>design</a:t>
            </a:r>
            <a:r>
              <a:rPr lang="en-US" dirty="0"/>
              <a:t> phase.</a:t>
            </a:r>
          </a:p>
          <a:p>
            <a:pPr lvl="1"/>
            <a:r>
              <a:rPr lang="en-US" dirty="0"/>
              <a:t>Often incorporated into development frameworks, which can save time and reduce mistakes in the </a:t>
            </a:r>
            <a:r>
              <a:rPr lang="en-US" i="1" dirty="0"/>
              <a:t>implementation</a:t>
            </a:r>
            <a:r>
              <a:rPr lang="en-US" dirty="0"/>
              <a:t> phase.</a:t>
            </a:r>
          </a:p>
          <a:p>
            <a:pPr lvl="1"/>
            <a:r>
              <a:rPr lang="en-US" dirty="0"/>
              <a:t>May be expressed as written documents that describe:</a:t>
            </a:r>
          </a:p>
          <a:p>
            <a:pPr lvl="2"/>
            <a:r>
              <a:rPr lang="en-US" dirty="0"/>
              <a:t>The problem the pattern addresses</a:t>
            </a:r>
          </a:p>
          <a:p>
            <a:pPr lvl="2"/>
            <a:r>
              <a:rPr lang="en-US" dirty="0"/>
              <a:t>The context it applies to</a:t>
            </a:r>
          </a:p>
          <a:p>
            <a:pPr lvl="2"/>
            <a:r>
              <a:rPr lang="en-US" dirty="0"/>
              <a:t>The solution itself</a:t>
            </a:r>
          </a:p>
          <a:p>
            <a:pPr lvl="2"/>
            <a:r>
              <a:rPr lang="en-US" dirty="0"/>
              <a:t>The structure of the pattern</a:t>
            </a:r>
          </a:p>
          <a:p>
            <a:pPr lvl="2"/>
            <a:r>
              <a:rPr lang="en-US" dirty="0"/>
              <a:t>Other notes, variants, examples, benefits, and possible liabilities</a:t>
            </a:r>
          </a:p>
        </p:txBody>
      </p:sp>
      <p:sp>
        <p:nvSpPr>
          <p:cNvPr id="4" name="Slide Number Placeholder 3">
            <a:extLst>
              <a:ext uri="{FF2B5EF4-FFF2-40B4-BE49-F238E27FC236}">
                <a16:creationId xmlns:a16="http://schemas.microsoft.com/office/drawing/2014/main" id="{825894C2-0A8D-4E0B-8CEE-8DD8D5C309F0}"/>
              </a:ext>
            </a:extLst>
          </p:cNvPr>
          <p:cNvSpPr>
            <a:spLocks noGrp="1"/>
          </p:cNvSpPr>
          <p:nvPr>
            <p:ph type="sldNum" sz="quarter" idx="12"/>
          </p:nvPr>
        </p:nvSpPr>
        <p:spPr/>
        <p:txBody>
          <a:bodyPr/>
          <a:lstStyle/>
          <a:p>
            <a:fld id="{A8160BDD-7155-D744-B749-9730458604AD}" type="slidenum">
              <a:rPr lang="en-US" smtClean="0"/>
              <a:t>17</a:t>
            </a:fld>
            <a:endParaRPr lang="en-US" dirty="0"/>
          </a:p>
        </p:txBody>
      </p:sp>
    </p:spTree>
    <p:extLst>
      <p:ext uri="{BB962C8B-B14F-4D97-AF65-F5344CB8AC3E}">
        <p14:creationId xmlns:p14="http://schemas.microsoft.com/office/powerpoint/2010/main" val="1751628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758F8-DB55-4251-BE6A-06E488439E82}"/>
              </a:ext>
            </a:extLst>
          </p:cNvPr>
          <p:cNvSpPr>
            <a:spLocks noGrp="1"/>
          </p:cNvSpPr>
          <p:nvPr>
            <p:ph type="title"/>
          </p:nvPr>
        </p:nvSpPr>
        <p:spPr/>
        <p:txBody>
          <a:bodyPr/>
          <a:lstStyle/>
          <a:p>
            <a:r>
              <a:rPr lang="en-US" dirty="0"/>
              <a:t>Security Patterns</a:t>
            </a:r>
          </a:p>
        </p:txBody>
      </p:sp>
      <p:sp>
        <p:nvSpPr>
          <p:cNvPr id="3" name="Content Placeholder 2">
            <a:extLst>
              <a:ext uri="{FF2B5EF4-FFF2-40B4-BE49-F238E27FC236}">
                <a16:creationId xmlns:a16="http://schemas.microsoft.com/office/drawing/2014/main" id="{87AA3557-E5FB-4411-8735-0C10567C9FDE}"/>
              </a:ext>
            </a:extLst>
          </p:cNvPr>
          <p:cNvSpPr>
            <a:spLocks noGrp="1"/>
          </p:cNvSpPr>
          <p:nvPr>
            <p:ph idx="1"/>
          </p:nvPr>
        </p:nvSpPr>
        <p:spPr>
          <a:xfrm>
            <a:off x="341924" y="1307130"/>
            <a:ext cx="8460152" cy="5138340"/>
          </a:xfrm>
        </p:spPr>
        <p:txBody>
          <a:bodyPr>
            <a:normAutofit fontScale="92500" lnSpcReduction="20000"/>
          </a:bodyPr>
          <a:lstStyle/>
          <a:p>
            <a:r>
              <a:rPr lang="en-US" dirty="0"/>
              <a:t>Security patterns are software design patterns that focus on security mechanisms:</a:t>
            </a:r>
          </a:p>
          <a:p>
            <a:pPr lvl="1"/>
            <a:r>
              <a:rPr lang="en-US" dirty="0"/>
              <a:t>Authentication</a:t>
            </a:r>
          </a:p>
          <a:p>
            <a:pPr lvl="1"/>
            <a:r>
              <a:rPr lang="en-US" dirty="0"/>
              <a:t>Authorization</a:t>
            </a:r>
          </a:p>
          <a:p>
            <a:pPr lvl="1"/>
            <a:r>
              <a:rPr lang="en-US" dirty="0"/>
              <a:t>Input validation</a:t>
            </a:r>
          </a:p>
          <a:p>
            <a:pPr lvl="1"/>
            <a:r>
              <a:rPr lang="en-US" dirty="0"/>
              <a:t>Session management</a:t>
            </a:r>
          </a:p>
          <a:p>
            <a:pPr lvl="1"/>
            <a:r>
              <a:rPr lang="en-US" dirty="0"/>
              <a:t>Monitoring</a:t>
            </a:r>
          </a:p>
          <a:p>
            <a:pPr lvl="1"/>
            <a:r>
              <a:rPr lang="en-US" dirty="0"/>
              <a:t>Logging</a:t>
            </a:r>
          </a:p>
          <a:p>
            <a:r>
              <a:rPr lang="en-US" dirty="0"/>
              <a:t>Example publications and websites:</a:t>
            </a:r>
          </a:p>
          <a:p>
            <a:pPr lvl="1"/>
            <a:r>
              <a:rPr lang="en-US" i="1" dirty="0"/>
              <a:t>Security Patterns: Integrating Security and Systems Engineering</a:t>
            </a:r>
            <a:r>
              <a:rPr lang="en-US" dirty="0"/>
              <a:t>, book by Schumacher, Markus, Fernandez-Buglioni, Eduardo, Hybertson, Wiley, 2006.</a:t>
            </a:r>
          </a:p>
          <a:p>
            <a:pPr lvl="1"/>
            <a:r>
              <a:rPr lang="en-US" i="1" dirty="0"/>
              <a:t>Web Service Security: Scenarios, Patterns, and Implementation Guidance for Web Services Enhancements (WSE) 3.0</a:t>
            </a:r>
            <a:r>
              <a:rPr lang="en-US" dirty="0"/>
              <a:t>, book by Hogg, Smith, Chong, Taylor, Wall, and Slater, Microsoft Press, 2006.</a:t>
            </a:r>
          </a:p>
          <a:p>
            <a:pPr lvl="1"/>
            <a:r>
              <a:rPr lang="en-US" i="1" dirty="0"/>
              <a:t>Core Security Patterns: Best Practices and Strategies for J2EE, Web Services, and Identity Management</a:t>
            </a:r>
            <a:r>
              <a:rPr lang="en-US" dirty="0"/>
              <a:t>, book by Christopher Steel, Ramesh Nagappan, and Ray Lai, Sun, Prentice Hall, 2005.</a:t>
            </a:r>
            <a:br>
              <a:rPr lang="en-US" dirty="0"/>
            </a:br>
            <a:r>
              <a:rPr lang="en-US" dirty="0"/>
              <a:t>Website: </a:t>
            </a:r>
            <a:r>
              <a:rPr lang="en-US" dirty="0">
                <a:hlinkClick r:id="rId2"/>
              </a:rPr>
              <a:t>http://coresecuritypatterns.com</a:t>
            </a:r>
            <a:endParaRPr lang="en-US" dirty="0"/>
          </a:p>
          <a:p>
            <a:pPr lvl="1"/>
            <a:r>
              <a:rPr lang="en-US" i="1" dirty="0"/>
              <a:t>Secure Design Patterns,</a:t>
            </a:r>
            <a:r>
              <a:rPr lang="en-US" dirty="0"/>
              <a:t> PDF document by Dougherty, Sayre, Seacord, Svoboda, and Togashi, Software Engineering Institute, Carnegie Mellon University, 2009.</a:t>
            </a:r>
            <a:br>
              <a:rPr lang="en-US" dirty="0"/>
            </a:br>
            <a:r>
              <a:rPr lang="en-US" dirty="0"/>
              <a:t>PDF: </a:t>
            </a:r>
            <a:r>
              <a:rPr lang="en-US" dirty="0">
                <a:hlinkClick r:id="rId3"/>
              </a:rPr>
              <a:t>http://resources.sei.cmu.edu/library/asset-view.cfm?assetid=9115</a:t>
            </a:r>
            <a:endParaRPr lang="en-US" dirty="0"/>
          </a:p>
          <a:p>
            <a:pPr lvl="1"/>
            <a:r>
              <a:rPr lang="en-US" i="1" dirty="0"/>
              <a:t>Security Pattern Repository</a:t>
            </a:r>
            <a:r>
              <a:rPr lang="en-US" dirty="0"/>
              <a:t> website, by Kienzle, Elder, Tyree, and Edwards-Hewitt.</a:t>
            </a:r>
            <a:br>
              <a:rPr lang="en-US" dirty="0"/>
            </a:br>
            <a:r>
              <a:rPr lang="en-US" dirty="0"/>
              <a:t>Website: </a:t>
            </a:r>
            <a:r>
              <a:rPr lang="en-US" dirty="0">
                <a:hlinkClick r:id="rId4"/>
              </a:rPr>
              <a:t>http://sefm.cs.utsa.edu/repository/patterns</a:t>
            </a:r>
            <a:endParaRPr lang="en-US" dirty="0"/>
          </a:p>
        </p:txBody>
      </p:sp>
      <p:sp>
        <p:nvSpPr>
          <p:cNvPr id="4" name="Slide Number Placeholder 3">
            <a:extLst>
              <a:ext uri="{FF2B5EF4-FFF2-40B4-BE49-F238E27FC236}">
                <a16:creationId xmlns:a16="http://schemas.microsoft.com/office/drawing/2014/main" id="{825894C2-0A8D-4E0B-8CEE-8DD8D5C309F0}"/>
              </a:ext>
            </a:extLst>
          </p:cNvPr>
          <p:cNvSpPr>
            <a:spLocks noGrp="1"/>
          </p:cNvSpPr>
          <p:nvPr>
            <p:ph type="sldNum" sz="quarter" idx="12"/>
          </p:nvPr>
        </p:nvSpPr>
        <p:spPr/>
        <p:txBody>
          <a:bodyPr/>
          <a:lstStyle/>
          <a:p>
            <a:fld id="{A8160BDD-7155-D744-B749-9730458604AD}" type="slidenum">
              <a:rPr lang="en-US" smtClean="0"/>
              <a:t>18</a:t>
            </a:fld>
            <a:endParaRPr lang="en-US" dirty="0"/>
          </a:p>
        </p:txBody>
      </p:sp>
    </p:spTree>
    <p:extLst>
      <p:ext uri="{BB962C8B-B14F-4D97-AF65-F5344CB8AC3E}">
        <p14:creationId xmlns:p14="http://schemas.microsoft.com/office/powerpoint/2010/main" val="4245864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Image result for lego">
            <a:extLst>
              <a:ext uri="{FF2B5EF4-FFF2-40B4-BE49-F238E27FC236}">
                <a16:creationId xmlns:a16="http://schemas.microsoft.com/office/drawing/2014/main" id="{5B5EEE8D-6F8C-4A0A-926F-308134CFB1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46" t="9618" r="5364" b="6234"/>
          <a:stretch/>
        </p:blipFill>
        <p:spPr bwMode="auto">
          <a:xfrm>
            <a:off x="5499100" y="4372372"/>
            <a:ext cx="3467784" cy="22556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BBB31B-5113-463C-A690-3120CD5F885E}"/>
              </a:ext>
            </a:extLst>
          </p:cNvPr>
          <p:cNvSpPr>
            <a:spLocks noGrp="1"/>
          </p:cNvSpPr>
          <p:nvPr>
            <p:ph type="title"/>
          </p:nvPr>
        </p:nvSpPr>
        <p:spPr/>
        <p:txBody>
          <a:bodyPr/>
          <a:lstStyle/>
          <a:p>
            <a:r>
              <a:rPr lang="en-US" dirty="0"/>
              <a:t>Modular Design</a:t>
            </a:r>
          </a:p>
        </p:txBody>
      </p:sp>
      <p:sp>
        <p:nvSpPr>
          <p:cNvPr id="3" name="Content Placeholder 2">
            <a:extLst>
              <a:ext uri="{FF2B5EF4-FFF2-40B4-BE49-F238E27FC236}">
                <a16:creationId xmlns:a16="http://schemas.microsoft.com/office/drawing/2014/main" id="{ADD9CE2A-B929-415E-882E-50E880E292C6}"/>
              </a:ext>
            </a:extLst>
          </p:cNvPr>
          <p:cNvSpPr>
            <a:spLocks noGrp="1"/>
          </p:cNvSpPr>
          <p:nvPr>
            <p:ph idx="1"/>
          </p:nvPr>
        </p:nvSpPr>
        <p:spPr/>
        <p:txBody>
          <a:bodyPr/>
          <a:lstStyle/>
          <a:p>
            <a:r>
              <a:rPr lang="en-US" dirty="0"/>
              <a:t>Separation of concerns:</a:t>
            </a:r>
          </a:p>
          <a:p>
            <a:pPr lvl="1"/>
            <a:r>
              <a:rPr lang="en-US" dirty="0"/>
              <a:t>Makes immense tasks workable.</a:t>
            </a:r>
          </a:p>
          <a:p>
            <a:pPr lvl="1"/>
            <a:r>
              <a:rPr lang="en-US" dirty="0"/>
              <a:t>Divides the whole task (application) into smaller modules (e.g., classes) that perform very specific tasks.</a:t>
            </a:r>
          </a:p>
          <a:p>
            <a:pPr lvl="1"/>
            <a:r>
              <a:rPr lang="en-US" dirty="0"/>
              <a:t>Is apparent in programming patterns such as MVC (model-view-control).</a:t>
            </a:r>
          </a:p>
          <a:p>
            <a:r>
              <a:rPr lang="en-US" dirty="0"/>
              <a:t>The process of dividing and subdividing the large task into smaller, more manageable tasks is called factoring or decomposing.</a:t>
            </a:r>
          </a:p>
          <a:p>
            <a:r>
              <a:rPr lang="en-US" dirty="0"/>
              <a:t>A module exposes an interface that other modules use to communicate with it.</a:t>
            </a:r>
          </a:p>
          <a:p>
            <a:pPr lvl="1"/>
            <a:r>
              <a:rPr lang="en-US" dirty="0"/>
              <a:t>The inner workings of the module (its implementation) are encapsulated within it.</a:t>
            </a:r>
          </a:p>
          <a:p>
            <a:pPr lvl="1"/>
            <a:r>
              <a:rPr lang="en-US" dirty="0"/>
              <a:t>Implementation details are hidden and protected from the implementation details of other modules.</a:t>
            </a:r>
          </a:p>
        </p:txBody>
      </p:sp>
      <p:sp>
        <p:nvSpPr>
          <p:cNvPr id="4" name="Slide Number Placeholder 3">
            <a:extLst>
              <a:ext uri="{FF2B5EF4-FFF2-40B4-BE49-F238E27FC236}">
                <a16:creationId xmlns:a16="http://schemas.microsoft.com/office/drawing/2014/main" id="{33FE8144-39E0-448A-9E16-BCE1DFA870DB}"/>
              </a:ext>
            </a:extLst>
          </p:cNvPr>
          <p:cNvSpPr>
            <a:spLocks noGrp="1"/>
          </p:cNvSpPr>
          <p:nvPr>
            <p:ph type="sldNum" sz="quarter" idx="12"/>
          </p:nvPr>
        </p:nvSpPr>
        <p:spPr/>
        <p:txBody>
          <a:bodyPr/>
          <a:lstStyle/>
          <a:p>
            <a:fld id="{A8160BDD-7155-D744-B749-9730458604AD}" type="slidenum">
              <a:rPr lang="en-US" smtClean="0"/>
              <a:t>19</a:t>
            </a:fld>
            <a:endParaRPr lang="en-US" dirty="0"/>
          </a:p>
        </p:txBody>
      </p:sp>
    </p:spTree>
    <p:extLst>
      <p:ext uri="{BB962C8B-B14F-4D97-AF65-F5344CB8AC3E}">
        <p14:creationId xmlns:p14="http://schemas.microsoft.com/office/powerpoint/2010/main" val="3677082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D6D5F8-F503-471F-8503-5810243FECE0}"/>
              </a:ext>
            </a:extLst>
          </p:cNvPr>
          <p:cNvSpPr>
            <a:spLocks noGrp="1"/>
          </p:cNvSpPr>
          <p:nvPr>
            <p:ph type="sldNum" sz="quarter" idx="12"/>
          </p:nvPr>
        </p:nvSpPr>
        <p:spPr/>
        <p:txBody>
          <a:bodyPr/>
          <a:lstStyle/>
          <a:p>
            <a:fld id="{A8160BDD-7155-D744-B749-9730458604AD}" type="slidenum">
              <a:rPr lang="en-US" smtClean="0"/>
              <a:t>2</a:t>
            </a:fld>
            <a:endParaRPr lang="en-US" dirty="0"/>
          </a:p>
        </p:txBody>
      </p:sp>
      <p:pic>
        <p:nvPicPr>
          <p:cNvPr id="6" name="Picture Placeholder 5">
            <a:extLst>
              <a:ext uri="{FF2B5EF4-FFF2-40B4-BE49-F238E27FC236}">
                <a16:creationId xmlns:a16="http://schemas.microsoft.com/office/drawing/2014/main" id="{8D8D51B1-1169-47BB-BABD-6A1D846C18D7}"/>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4" name="Text Placeholder 3">
            <a:extLst>
              <a:ext uri="{FF2B5EF4-FFF2-40B4-BE49-F238E27FC236}">
                <a16:creationId xmlns:a16="http://schemas.microsoft.com/office/drawing/2014/main" id="{5196A07D-2D8A-414C-ADEA-D8A869E378DE}"/>
              </a:ext>
            </a:extLst>
          </p:cNvPr>
          <p:cNvSpPr>
            <a:spLocks noGrp="1"/>
          </p:cNvSpPr>
          <p:nvPr>
            <p:ph type="body" sz="quarter" idx="14"/>
          </p:nvPr>
        </p:nvSpPr>
        <p:spPr/>
        <p:txBody>
          <a:bodyPr/>
          <a:lstStyle/>
          <a:p>
            <a:r>
              <a:rPr lang="en-US" dirty="0"/>
              <a:t>Apply General Principles for Secure Design</a:t>
            </a:r>
          </a:p>
          <a:p>
            <a:endParaRPr lang="en-US" dirty="0"/>
          </a:p>
        </p:txBody>
      </p:sp>
    </p:spTree>
    <p:extLst>
      <p:ext uri="{BB962C8B-B14F-4D97-AF65-F5344CB8AC3E}">
        <p14:creationId xmlns:p14="http://schemas.microsoft.com/office/powerpoint/2010/main" val="3810212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3AE-B1D3-457D-8631-3B8F8BA0F2FF}"/>
              </a:ext>
            </a:extLst>
          </p:cNvPr>
          <p:cNvSpPr>
            <a:spLocks noGrp="1"/>
          </p:cNvSpPr>
          <p:nvPr>
            <p:ph type="title"/>
          </p:nvPr>
        </p:nvSpPr>
        <p:spPr/>
        <p:txBody>
          <a:bodyPr/>
          <a:lstStyle/>
          <a:p>
            <a:r>
              <a:rPr lang="en-US" dirty="0"/>
              <a:t>Benefits of Modularity</a:t>
            </a:r>
          </a:p>
        </p:txBody>
      </p:sp>
      <p:sp>
        <p:nvSpPr>
          <p:cNvPr id="3" name="Content Placeholder 2">
            <a:extLst>
              <a:ext uri="{FF2B5EF4-FFF2-40B4-BE49-F238E27FC236}">
                <a16:creationId xmlns:a16="http://schemas.microsoft.com/office/drawing/2014/main" id="{D500BB8F-31C8-41B6-9226-1C7B2BD35943}"/>
              </a:ext>
            </a:extLst>
          </p:cNvPr>
          <p:cNvSpPr>
            <a:spLocks noGrp="1"/>
          </p:cNvSpPr>
          <p:nvPr>
            <p:ph idx="1"/>
          </p:nvPr>
        </p:nvSpPr>
        <p:spPr/>
        <p:txBody>
          <a:bodyPr>
            <a:normAutofit/>
          </a:bodyPr>
          <a:lstStyle/>
          <a:p>
            <a:r>
              <a:rPr lang="en-US" dirty="0"/>
              <a:t>By breaking design down into small, manageable tasks:</a:t>
            </a:r>
          </a:p>
          <a:p>
            <a:pPr lvl="1"/>
            <a:r>
              <a:rPr lang="en-US" dirty="0"/>
              <a:t>Code is comprehended more easily by programmers, reducing errors.</a:t>
            </a:r>
          </a:p>
          <a:p>
            <a:pPr lvl="1"/>
            <a:r>
              <a:rPr lang="en-US" dirty="0"/>
              <a:t>Modules are protected from side effects caused by other modules.</a:t>
            </a:r>
          </a:p>
          <a:p>
            <a:pPr lvl="1"/>
            <a:r>
              <a:rPr lang="en-US" dirty="0"/>
              <a:t>Reuse and maintainability are facilitated.</a:t>
            </a:r>
          </a:p>
          <a:p>
            <a:pPr lvl="2"/>
            <a:r>
              <a:rPr lang="en-US" dirty="0"/>
              <a:t>For example, use a single input validation module to provide input validation for numerous data entry forms within an application.</a:t>
            </a:r>
          </a:p>
          <a:p>
            <a:pPr lvl="2"/>
            <a:r>
              <a:rPr lang="en-US" dirty="0"/>
              <a:t>By focusing on the integrity of one module, you improve the quality of the entire application.</a:t>
            </a:r>
          </a:p>
          <a:p>
            <a:r>
              <a:rPr lang="en-US" dirty="0"/>
              <a:t>There is also a dark side to modularity and reuse.</a:t>
            </a:r>
          </a:p>
          <a:p>
            <a:pPr lvl="1"/>
            <a:r>
              <a:rPr lang="en-US" dirty="0"/>
              <a:t>Mistakes in one module may affect the entire application.</a:t>
            </a:r>
          </a:p>
          <a:p>
            <a:pPr lvl="1"/>
            <a:r>
              <a:rPr lang="en-US" dirty="0"/>
              <a:t>The parts do not always add up to the whole.</a:t>
            </a:r>
          </a:p>
          <a:p>
            <a:pPr lvl="2"/>
            <a:r>
              <a:rPr lang="en-US" dirty="0"/>
              <a:t>Even though each module is essentially secure, their integration may not be secure.</a:t>
            </a:r>
          </a:p>
          <a:p>
            <a:r>
              <a:rPr lang="en-US" dirty="0"/>
              <a:t>How you integrate and interface modules is as important as how each module is individually implemented.</a:t>
            </a:r>
          </a:p>
          <a:p>
            <a:pPr lvl="1"/>
            <a:r>
              <a:rPr lang="en-US" dirty="0"/>
              <a:t>The boundaries between modules are often the source of vulnerabilities.</a:t>
            </a:r>
          </a:p>
          <a:p>
            <a:pPr lvl="1"/>
            <a:r>
              <a:rPr lang="en-US" dirty="0"/>
              <a:t>It is important to:</a:t>
            </a:r>
          </a:p>
          <a:p>
            <a:pPr lvl="2"/>
            <a:r>
              <a:rPr lang="en-US" dirty="0"/>
              <a:t>Test security of each unit during unit testing.</a:t>
            </a:r>
          </a:p>
          <a:p>
            <a:pPr lvl="2"/>
            <a:r>
              <a:rPr lang="en-US" dirty="0"/>
              <a:t>Test overall security of the system after all modules have been integrated.</a:t>
            </a:r>
          </a:p>
        </p:txBody>
      </p:sp>
      <p:sp>
        <p:nvSpPr>
          <p:cNvPr id="4" name="Slide Number Placeholder 3">
            <a:extLst>
              <a:ext uri="{FF2B5EF4-FFF2-40B4-BE49-F238E27FC236}">
                <a16:creationId xmlns:a16="http://schemas.microsoft.com/office/drawing/2014/main" id="{0A5FB4F8-AB2E-44BC-B2AB-CBF74B17F280}"/>
              </a:ext>
            </a:extLst>
          </p:cNvPr>
          <p:cNvSpPr>
            <a:spLocks noGrp="1"/>
          </p:cNvSpPr>
          <p:nvPr>
            <p:ph type="sldNum" sz="quarter" idx="12"/>
          </p:nvPr>
        </p:nvSpPr>
        <p:spPr/>
        <p:txBody>
          <a:bodyPr/>
          <a:lstStyle/>
          <a:p>
            <a:fld id="{A8160BDD-7155-D744-B749-9730458604AD}" type="slidenum">
              <a:rPr lang="en-US" smtClean="0"/>
              <a:t>20</a:t>
            </a:fld>
            <a:endParaRPr lang="en-US" dirty="0"/>
          </a:p>
        </p:txBody>
      </p:sp>
    </p:spTree>
    <p:extLst>
      <p:ext uri="{BB962C8B-B14F-4D97-AF65-F5344CB8AC3E}">
        <p14:creationId xmlns:p14="http://schemas.microsoft.com/office/powerpoint/2010/main" val="330544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BD0C-7FDD-4E2B-B2EE-BA0E1D6F5CCA}"/>
              </a:ext>
            </a:extLst>
          </p:cNvPr>
          <p:cNvSpPr>
            <a:spLocks noGrp="1"/>
          </p:cNvSpPr>
          <p:nvPr>
            <p:ph type="title"/>
          </p:nvPr>
        </p:nvSpPr>
        <p:spPr/>
        <p:txBody>
          <a:bodyPr/>
          <a:lstStyle/>
          <a:p>
            <a:r>
              <a:rPr lang="en-US" dirty="0"/>
              <a:t>The Balance Between Defense in Depth and Simplicity</a:t>
            </a:r>
          </a:p>
        </p:txBody>
      </p:sp>
      <p:sp>
        <p:nvSpPr>
          <p:cNvPr id="3" name="Content Placeholder 2">
            <a:extLst>
              <a:ext uri="{FF2B5EF4-FFF2-40B4-BE49-F238E27FC236}">
                <a16:creationId xmlns:a16="http://schemas.microsoft.com/office/drawing/2014/main" id="{2F5D3517-0955-45F7-A6BF-0DEAE2543488}"/>
              </a:ext>
            </a:extLst>
          </p:cNvPr>
          <p:cNvSpPr>
            <a:spLocks noGrp="1"/>
          </p:cNvSpPr>
          <p:nvPr>
            <p:ph idx="1"/>
          </p:nvPr>
        </p:nvSpPr>
        <p:spPr/>
        <p:txBody>
          <a:bodyPr>
            <a:normAutofit fontScale="85000" lnSpcReduction="20000"/>
          </a:bodyPr>
          <a:lstStyle/>
          <a:p>
            <a:r>
              <a:rPr lang="en-US" dirty="0"/>
              <a:t>Too much complexity in </a:t>
            </a:r>
            <a:r>
              <a:rPr lang="en-US" b="1" dirty="0"/>
              <a:t>Defense in Depth</a:t>
            </a:r>
            <a:r>
              <a:rPr lang="en-US" dirty="0"/>
              <a:t> violates </a:t>
            </a:r>
            <a:r>
              <a:rPr lang="en-US" b="1" dirty="0"/>
              <a:t>Keep Security Simple</a:t>
            </a:r>
            <a:r>
              <a:rPr lang="en-US" dirty="0"/>
              <a:t>.</a:t>
            </a:r>
          </a:p>
          <a:p>
            <a:r>
              <a:rPr lang="en-US" dirty="0"/>
              <a:t>Complex security layers can make code massive, unmanageable, and costly to maintain.</a:t>
            </a:r>
          </a:p>
          <a:p>
            <a:r>
              <a:rPr lang="en-US" dirty="0"/>
              <a:t>Defending software against cyber attack is essentially surviving a siege.</a:t>
            </a:r>
          </a:p>
          <a:p>
            <a:pPr lvl="1"/>
            <a:r>
              <a:rPr lang="en-US" dirty="0"/>
              <a:t>Many attackers can assault your software from many different directions, over a long time.</a:t>
            </a:r>
          </a:p>
          <a:p>
            <a:pPr lvl="1"/>
            <a:r>
              <a:rPr lang="en-US" dirty="0"/>
              <a:t>Unlike an actual military siege, you don’t kill or wear down your attackers.</a:t>
            </a:r>
          </a:p>
          <a:p>
            <a:pPr lvl="1"/>
            <a:r>
              <a:rPr lang="en-US" dirty="0"/>
              <a:t>Attackers simply circle back and look for another vulnerability.</a:t>
            </a:r>
          </a:p>
          <a:p>
            <a:pPr lvl="1"/>
            <a:r>
              <a:rPr lang="en-US" dirty="0"/>
              <a:t>You need to be strategic about defense layers, and not spread yourself too thin.</a:t>
            </a:r>
          </a:p>
          <a:p>
            <a:r>
              <a:rPr lang="en-US" dirty="0"/>
              <a:t>A good defense in depth strategy means:</a:t>
            </a:r>
          </a:p>
          <a:p>
            <a:pPr lvl="1"/>
            <a:r>
              <a:rPr lang="en-US" dirty="0"/>
              <a:t>Adding appropriate security controls within each module.</a:t>
            </a:r>
          </a:p>
          <a:p>
            <a:pPr lvl="1"/>
            <a:r>
              <a:rPr lang="en-US" dirty="0"/>
              <a:t>Focusing on the functionality and vulnerabilities of the module.</a:t>
            </a:r>
          </a:p>
          <a:p>
            <a:r>
              <a:rPr lang="en-US" dirty="0"/>
              <a:t>Security controls should be:</a:t>
            </a:r>
          </a:p>
          <a:p>
            <a:pPr lvl="1"/>
            <a:r>
              <a:rPr lang="en-US" dirty="0"/>
              <a:t>Clearly comprehended at the unit level.</a:t>
            </a:r>
          </a:p>
          <a:p>
            <a:pPr lvl="1"/>
            <a:r>
              <a:rPr lang="en-US" dirty="0"/>
              <a:t>If possible, tested at every build through automated unit tests to make sure they remain secure.</a:t>
            </a:r>
          </a:p>
          <a:p>
            <a:pPr lvl="1"/>
            <a:r>
              <a:rPr lang="en-US" dirty="0"/>
              <a:t>Built for reuse (e.g., input validation routines), so you have more time to harden and perfect them.</a:t>
            </a:r>
          </a:p>
          <a:p>
            <a:r>
              <a:rPr lang="en-US" dirty="0"/>
              <a:t>Modules outside your software:</a:t>
            </a:r>
          </a:p>
          <a:p>
            <a:pPr lvl="1"/>
            <a:r>
              <a:rPr lang="en-US" dirty="0"/>
              <a:t>Include such things as the operating system, server software, and runtime environment.</a:t>
            </a:r>
          </a:p>
          <a:p>
            <a:pPr lvl="1"/>
            <a:r>
              <a:rPr lang="en-US" dirty="0"/>
              <a:t>Should be part of your defense in depth strategy.</a:t>
            </a:r>
          </a:p>
          <a:p>
            <a:pPr lvl="1"/>
            <a:r>
              <a:rPr lang="en-US" dirty="0"/>
              <a:t>Should be installed, configured, and maintained appropriately to ensure security at those layers.</a:t>
            </a:r>
          </a:p>
          <a:p>
            <a:r>
              <a:rPr lang="en-US" dirty="0"/>
              <a:t>The ability to respond quickly is your last layer of defense.</a:t>
            </a:r>
          </a:p>
          <a:p>
            <a:pPr lvl="1"/>
            <a:r>
              <a:rPr lang="en-US" dirty="0"/>
              <a:t>The system should notify you (or your agents) when any security layers fail.</a:t>
            </a:r>
          </a:p>
          <a:p>
            <a:pPr lvl="1"/>
            <a:r>
              <a:rPr lang="en-US" dirty="0"/>
              <a:t>Design the system so you can quickly shut down various parts or all of the system to contain damage.</a:t>
            </a:r>
          </a:p>
        </p:txBody>
      </p:sp>
      <p:sp>
        <p:nvSpPr>
          <p:cNvPr id="4" name="Slide Number Placeholder 3">
            <a:extLst>
              <a:ext uri="{FF2B5EF4-FFF2-40B4-BE49-F238E27FC236}">
                <a16:creationId xmlns:a16="http://schemas.microsoft.com/office/drawing/2014/main" id="{F2EFCF63-223E-442D-8EBB-E3F076448D42}"/>
              </a:ext>
            </a:extLst>
          </p:cNvPr>
          <p:cNvSpPr>
            <a:spLocks noGrp="1"/>
          </p:cNvSpPr>
          <p:nvPr>
            <p:ph type="sldNum" sz="quarter" idx="12"/>
          </p:nvPr>
        </p:nvSpPr>
        <p:spPr/>
        <p:txBody>
          <a:bodyPr/>
          <a:lstStyle/>
          <a:p>
            <a:fld id="{A8160BDD-7155-D744-B749-9730458604AD}" type="slidenum">
              <a:rPr lang="en-US" smtClean="0"/>
              <a:t>21</a:t>
            </a:fld>
            <a:endParaRPr lang="en-US" dirty="0"/>
          </a:p>
        </p:txBody>
      </p:sp>
    </p:spTree>
    <p:extLst>
      <p:ext uri="{BB962C8B-B14F-4D97-AF65-F5344CB8AC3E}">
        <p14:creationId xmlns:p14="http://schemas.microsoft.com/office/powerpoint/2010/main" val="3474854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4A4B5-F8DC-4FB8-BF8C-844D7939D111}"/>
              </a:ext>
            </a:extLst>
          </p:cNvPr>
          <p:cNvSpPr>
            <a:spLocks noGrp="1"/>
          </p:cNvSpPr>
          <p:nvPr>
            <p:ph type="title"/>
          </p:nvPr>
        </p:nvSpPr>
        <p:spPr/>
        <p:txBody>
          <a:bodyPr/>
          <a:lstStyle/>
          <a:p>
            <a:r>
              <a:rPr lang="en-US" dirty="0"/>
              <a:t>Avoiding the Top 10 Software Security Design Flaws</a:t>
            </a:r>
          </a:p>
        </p:txBody>
      </p:sp>
      <p:sp>
        <p:nvSpPr>
          <p:cNvPr id="3" name="Content Placeholder 2">
            <a:extLst>
              <a:ext uri="{FF2B5EF4-FFF2-40B4-BE49-F238E27FC236}">
                <a16:creationId xmlns:a16="http://schemas.microsoft.com/office/drawing/2014/main" id="{F7B7DF57-65ED-494D-8864-C356E9B04CBE}"/>
              </a:ext>
            </a:extLst>
          </p:cNvPr>
          <p:cNvSpPr>
            <a:spLocks noGrp="1"/>
          </p:cNvSpPr>
          <p:nvPr>
            <p:ph idx="1"/>
          </p:nvPr>
        </p:nvSpPr>
        <p:spPr/>
        <p:txBody>
          <a:bodyPr>
            <a:normAutofit/>
          </a:bodyPr>
          <a:lstStyle/>
          <a:p>
            <a:pPr>
              <a:buFont typeface="+mj-lt"/>
              <a:buAutoNum type="arabicPeriod"/>
            </a:pPr>
            <a:r>
              <a:rPr lang="en-US" dirty="0"/>
              <a:t>Earn or give, but never assume, trust.</a:t>
            </a:r>
          </a:p>
          <a:p>
            <a:pPr>
              <a:buFont typeface="+mj-lt"/>
              <a:buAutoNum type="arabicPeriod"/>
            </a:pPr>
            <a:r>
              <a:rPr lang="en-US" dirty="0"/>
              <a:t>Use an authentication mechanism that cannot be bypassed or tampered with.</a:t>
            </a:r>
          </a:p>
          <a:p>
            <a:pPr>
              <a:buFont typeface="+mj-lt"/>
              <a:buAutoNum type="arabicPeriod"/>
            </a:pPr>
            <a:r>
              <a:rPr lang="en-US" dirty="0"/>
              <a:t>Authorize after you authenticate.</a:t>
            </a:r>
          </a:p>
          <a:p>
            <a:pPr>
              <a:buFont typeface="+mj-lt"/>
              <a:buAutoNum type="arabicPeriod"/>
            </a:pPr>
            <a:r>
              <a:rPr lang="en-US" dirty="0"/>
              <a:t>Strictly separate data and control instructions, and never process control instructions received from untrusted sources.</a:t>
            </a:r>
          </a:p>
          <a:p>
            <a:pPr>
              <a:buFont typeface="+mj-lt"/>
              <a:buAutoNum type="arabicPeriod"/>
            </a:pPr>
            <a:r>
              <a:rPr lang="en-US" dirty="0"/>
              <a:t>Define an approach that ensures that all data are explicitly validated.</a:t>
            </a:r>
          </a:p>
          <a:p>
            <a:pPr>
              <a:buFont typeface="+mj-lt"/>
              <a:buAutoNum type="arabicPeriod"/>
            </a:pPr>
            <a:r>
              <a:rPr lang="en-US" dirty="0"/>
              <a:t>Use cryptography correctly.</a:t>
            </a:r>
          </a:p>
          <a:p>
            <a:pPr>
              <a:buFont typeface="+mj-lt"/>
              <a:buAutoNum type="arabicPeriod"/>
            </a:pPr>
            <a:r>
              <a:rPr lang="en-US" dirty="0"/>
              <a:t>Identify sensitive data and how they should be handled.</a:t>
            </a:r>
          </a:p>
          <a:p>
            <a:pPr>
              <a:buFont typeface="+mj-lt"/>
              <a:buAutoNum type="arabicPeriod"/>
            </a:pPr>
            <a:r>
              <a:rPr lang="en-US" dirty="0"/>
              <a:t>Always consider the users.</a:t>
            </a:r>
          </a:p>
          <a:p>
            <a:pPr>
              <a:buFont typeface="+mj-lt"/>
              <a:buAutoNum type="arabicPeriod"/>
            </a:pPr>
            <a:r>
              <a:rPr lang="en-US" dirty="0"/>
              <a:t>Understand how integrating external components changes your attack surface.</a:t>
            </a:r>
          </a:p>
          <a:p>
            <a:pPr>
              <a:buFont typeface="+mj-lt"/>
              <a:buAutoNum type="arabicPeriod"/>
            </a:pPr>
            <a:r>
              <a:rPr lang="en-US" dirty="0"/>
              <a:t>Be flexible when considering future changes to objects and actors.</a:t>
            </a:r>
          </a:p>
        </p:txBody>
      </p:sp>
      <p:sp>
        <p:nvSpPr>
          <p:cNvPr id="4" name="Slide Number Placeholder 3">
            <a:extLst>
              <a:ext uri="{FF2B5EF4-FFF2-40B4-BE49-F238E27FC236}">
                <a16:creationId xmlns:a16="http://schemas.microsoft.com/office/drawing/2014/main" id="{E2E159B5-7D7A-4C46-A5EE-7B8B2EC428A8}"/>
              </a:ext>
            </a:extLst>
          </p:cNvPr>
          <p:cNvSpPr>
            <a:spLocks noGrp="1"/>
          </p:cNvSpPr>
          <p:nvPr>
            <p:ph type="sldNum" sz="quarter" idx="12"/>
          </p:nvPr>
        </p:nvSpPr>
        <p:spPr/>
        <p:txBody>
          <a:bodyPr/>
          <a:lstStyle/>
          <a:p>
            <a:fld id="{A8160BDD-7155-D744-B749-9730458604AD}" type="slidenum">
              <a:rPr lang="en-US" smtClean="0"/>
              <a:t>22</a:t>
            </a:fld>
            <a:endParaRPr lang="en-US" dirty="0"/>
          </a:p>
        </p:txBody>
      </p:sp>
      <p:pic>
        <p:nvPicPr>
          <p:cNvPr id="6" name="Picture 5" descr="Image result for checklist png">
            <a:extLst>
              <a:ext uri="{FF2B5EF4-FFF2-40B4-BE49-F238E27FC236}">
                <a16:creationId xmlns:a16="http://schemas.microsoft.com/office/drawing/2014/main" id="{1BE5B8A1-7C61-4C0A-A264-BC99019B9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50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Avoiding Common Security Design Flaws</a:t>
            </a:r>
          </a:p>
        </p:txBody>
      </p:sp>
      <p:sp>
        <p:nvSpPr>
          <p:cNvPr id="4" name="Slide Number Placeholder 3"/>
          <p:cNvSpPr>
            <a:spLocks noGrp="1"/>
          </p:cNvSpPr>
          <p:nvPr>
            <p:ph type="sldNum" sz="quarter" idx="12"/>
          </p:nvPr>
        </p:nvSpPr>
        <p:spPr/>
        <p:txBody>
          <a:bodyPr/>
          <a:lstStyle/>
          <a:p>
            <a:fld id="{A8160BDD-7155-D744-B749-9730458604AD}" type="slidenum">
              <a:rPr lang="en-US" smtClean="0"/>
              <a:t>23</a:t>
            </a:fld>
            <a:endParaRPr lang="en-US" dirty="0"/>
          </a:p>
        </p:txBody>
      </p:sp>
      <p:grpSp>
        <p:nvGrpSpPr>
          <p:cNvPr id="3" name="Group 2">
            <a:extLst>
              <a:ext uri="{FF2B5EF4-FFF2-40B4-BE49-F238E27FC236}">
                <a16:creationId xmlns:a16="http://schemas.microsoft.com/office/drawing/2014/main" id="{7DA14E8D-6672-43A8-A4D3-D095D1BD76E5}"/>
              </a:ext>
            </a:extLst>
          </p:cNvPr>
          <p:cNvGrpSpPr/>
          <p:nvPr/>
        </p:nvGrpSpPr>
        <p:grpSpPr>
          <a:xfrm>
            <a:off x="126224" y="1070252"/>
            <a:ext cx="8702120" cy="3598743"/>
            <a:chOff x="126224" y="1070252"/>
            <a:chExt cx="8702120" cy="3598743"/>
          </a:xfrm>
        </p:grpSpPr>
        <p:sp>
          <p:nvSpPr>
            <p:cNvPr id="27" name="Rectangle 26"/>
            <p:cNvSpPr/>
            <p:nvPr/>
          </p:nvSpPr>
          <p:spPr>
            <a:xfrm>
              <a:off x="1143148" y="2901409"/>
              <a:ext cx="1905000" cy="1757714"/>
            </a:xfrm>
            <a:prstGeom prst="rect">
              <a:avLst/>
            </a:prstGeom>
            <a:solidFill>
              <a:schemeClr val="bg1">
                <a:lumMod val="95000"/>
              </a:schemeClr>
            </a:solid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1" name="Arc 10"/>
            <p:cNvSpPr/>
            <p:nvPr/>
          </p:nvSpPr>
          <p:spPr>
            <a:xfrm rot="8697526">
              <a:off x="596959" y="2682013"/>
              <a:ext cx="672068" cy="1263484"/>
            </a:xfrm>
            <a:prstGeom prst="arc">
              <a:avLst>
                <a:gd name="adj1" fmla="val 16755907"/>
                <a:gd name="adj2" fmla="val 4883657"/>
              </a:avLst>
            </a:prstGeom>
            <a:ln w="19050">
              <a:solidFill>
                <a:schemeClr val="tx1"/>
              </a:solidFill>
              <a:prstDash val="dash"/>
              <a:headEnd type="stealth" w="lg" len="lg"/>
              <a:tailEnd type="stealth" w="lg" len="lg"/>
            </a:ln>
            <a:effectLst>
              <a:glow rad="63500">
                <a:schemeClr val="bg1">
                  <a:alpha val="17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4" name="Text Box 307"/>
            <p:cNvSpPr txBox="1">
              <a:spLocks noChangeArrowheads="1"/>
            </p:cNvSpPr>
            <p:nvPr/>
          </p:nvSpPr>
          <p:spPr bwMode="auto">
            <a:xfrm>
              <a:off x="1143149" y="2904300"/>
              <a:ext cx="190500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glow rad="165100">
                      <a:schemeClr val="bg1">
                        <a:alpha val="85000"/>
                      </a:schemeClr>
                    </a:glow>
                  </a:effectLst>
                  <a:uLnTx/>
                  <a:uFillTx/>
                  <a:latin typeface="Calibri"/>
                  <a:cs typeface="Calibri"/>
                </a:rPr>
                <a:t>Web Browser</a:t>
              </a:r>
            </a:p>
          </p:txBody>
        </p:sp>
        <p:sp>
          <p:nvSpPr>
            <p:cNvPr id="28" name="Text Box 307"/>
            <p:cNvSpPr txBox="1">
              <a:spLocks noChangeArrowheads="1"/>
            </p:cNvSpPr>
            <p:nvPr/>
          </p:nvSpPr>
          <p:spPr bwMode="auto">
            <a:xfrm>
              <a:off x="1298139" y="3229730"/>
              <a:ext cx="1597461"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117475" marR="0" lvl="0" indent="-117475" defTabSz="91440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0" lang="en-US" sz="1300" i="0" u="none" strike="noStrike" kern="0" cap="none" spc="0" normalizeH="0" baseline="0" noProof="0" dirty="0">
                  <a:ln>
                    <a:noFill/>
                  </a:ln>
                  <a:solidFill>
                    <a:srgbClr val="000000"/>
                  </a:solidFill>
                  <a:effectLst/>
                  <a:uLnTx/>
                  <a:uFillTx/>
                  <a:latin typeface="Calibri"/>
                  <a:cs typeface="Calibri"/>
                </a:rPr>
                <a:t>“Juice Shop” HTML5 Client</a:t>
              </a:r>
            </a:p>
            <a:p>
              <a:pPr marL="117475" marR="0" lvl="0" indent="-117475" defTabSz="914400" eaLnBrk="1" fontAlgn="auto" latinLnBrk="0" hangingPunct="1">
                <a:lnSpc>
                  <a:spcPct val="100000"/>
                </a:lnSpc>
                <a:spcBef>
                  <a:spcPct val="50000"/>
                </a:spcBef>
                <a:spcAft>
                  <a:spcPts val="0"/>
                </a:spcAft>
                <a:buClrTx/>
                <a:buSzTx/>
                <a:buFont typeface="Arial" panose="020B0604020202020204" pitchFamily="34" charset="0"/>
                <a:buChar char="•"/>
                <a:tabLst/>
                <a:defRPr/>
              </a:pPr>
              <a:r>
                <a:rPr lang="en-US" sz="1300" kern="0" dirty="0">
                  <a:solidFill>
                    <a:srgbClr val="000000"/>
                  </a:solidFill>
                  <a:effectLst/>
                  <a:latin typeface="Calibri"/>
                  <a:cs typeface="Calibri"/>
                </a:rPr>
                <a:t>AngularJS</a:t>
              </a:r>
            </a:p>
            <a:p>
              <a:pPr marL="117475" marR="0" lvl="0" indent="-117475" defTabSz="91440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0" lang="en-US" sz="1300" i="0" u="none" strike="noStrike" kern="0" cap="none" spc="0" normalizeH="0" baseline="0" noProof="0" dirty="0">
                  <a:ln>
                    <a:noFill/>
                  </a:ln>
                  <a:solidFill>
                    <a:srgbClr val="000000"/>
                  </a:solidFill>
                  <a:effectLst/>
                  <a:uLnTx/>
                  <a:uFillTx/>
                  <a:latin typeface="Calibri"/>
                  <a:cs typeface="Calibri"/>
                </a:rPr>
                <a:t>Bootstrap</a:t>
              </a:r>
            </a:p>
          </p:txBody>
        </p:sp>
        <p:grpSp>
          <p:nvGrpSpPr>
            <p:cNvPr id="2048" name="Group 2047"/>
            <p:cNvGrpSpPr/>
            <p:nvPr/>
          </p:nvGrpSpPr>
          <p:grpSpPr>
            <a:xfrm>
              <a:off x="126224" y="1872733"/>
              <a:ext cx="985957" cy="962727"/>
              <a:chOff x="2437590" y="990735"/>
              <a:chExt cx="985957" cy="962727"/>
            </a:xfrm>
          </p:grpSpPr>
          <p:pic>
            <p:nvPicPr>
              <p:cNvPr id="2052"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069" y="1250029"/>
                <a:ext cx="689640" cy="7034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 Box 307"/>
              <p:cNvSpPr txBox="1">
                <a:spLocks noChangeArrowheads="1"/>
              </p:cNvSpPr>
              <p:nvPr/>
            </p:nvSpPr>
            <p:spPr bwMode="auto">
              <a:xfrm>
                <a:off x="2437590" y="990735"/>
                <a:ext cx="98595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glow rad="165100">
                        <a:schemeClr val="bg1">
                          <a:alpha val="85000"/>
                        </a:schemeClr>
                      </a:glow>
                    </a:effectLst>
                    <a:uLnTx/>
                    <a:uFillTx/>
                    <a:latin typeface="Calibri"/>
                    <a:cs typeface="Calibri"/>
                  </a:rPr>
                  <a:t>OAuth 2.0 </a:t>
                </a:r>
              </a:p>
            </p:txBody>
          </p:sp>
        </p:grpSp>
        <p:sp>
          <p:nvSpPr>
            <p:cNvPr id="32" name="Rectangle 31"/>
            <p:cNvSpPr/>
            <p:nvPr/>
          </p:nvSpPr>
          <p:spPr>
            <a:xfrm>
              <a:off x="3962400" y="2896785"/>
              <a:ext cx="1905000" cy="1757714"/>
            </a:xfrm>
            <a:prstGeom prst="rect">
              <a:avLst/>
            </a:prstGeom>
            <a:solidFill>
              <a:schemeClr val="bg1">
                <a:lumMod val="95000"/>
              </a:schemeClr>
            </a:solid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33" name="Text Box 307"/>
            <p:cNvSpPr txBox="1">
              <a:spLocks noChangeArrowheads="1"/>
            </p:cNvSpPr>
            <p:nvPr/>
          </p:nvSpPr>
          <p:spPr bwMode="auto">
            <a:xfrm>
              <a:off x="3976523" y="2913110"/>
              <a:ext cx="190500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glow rad="165100">
                      <a:schemeClr val="bg1">
                        <a:alpha val="85000"/>
                      </a:schemeClr>
                    </a:glow>
                  </a:effectLst>
                  <a:uLnTx/>
                  <a:uFillTx/>
                  <a:latin typeface="Calibri"/>
                  <a:cs typeface="Calibri"/>
                </a:rPr>
                <a:t>Node.JS</a:t>
              </a:r>
            </a:p>
          </p:txBody>
        </p:sp>
        <p:sp>
          <p:nvSpPr>
            <p:cNvPr id="34" name="Text Box 307"/>
            <p:cNvSpPr txBox="1">
              <a:spLocks noChangeArrowheads="1"/>
            </p:cNvSpPr>
            <p:nvPr/>
          </p:nvSpPr>
          <p:spPr bwMode="auto">
            <a:xfrm>
              <a:off x="4166356" y="3197728"/>
              <a:ext cx="1839898" cy="59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117475" marR="0" lvl="0" indent="-117475" defTabSz="914400" eaLnBrk="1" fontAlgn="auto" latinLnBrk="0" hangingPunct="1">
                <a:lnSpc>
                  <a:spcPct val="100000"/>
                </a:lnSpc>
                <a:spcBef>
                  <a:spcPct val="50000"/>
                </a:spcBef>
                <a:spcAft>
                  <a:spcPts val="0"/>
                </a:spcAft>
                <a:buClrTx/>
                <a:buSzTx/>
                <a:buFont typeface="Arial" panose="020B0604020202020204" pitchFamily="34" charset="0"/>
                <a:buChar char="•"/>
                <a:tabLst/>
                <a:defRPr/>
              </a:pPr>
              <a:r>
                <a:rPr lang="en-US" sz="1300" kern="0" dirty="0">
                  <a:solidFill>
                    <a:srgbClr val="000000"/>
                  </a:solidFill>
                  <a:effectLst/>
                  <a:latin typeface="Calibri"/>
                  <a:cs typeface="Calibri"/>
                </a:rPr>
                <a:t>Express.js</a:t>
              </a:r>
            </a:p>
            <a:p>
              <a:pPr marL="117475" marR="0" lvl="0" indent="-117475" defTabSz="91440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0" lang="en-US" sz="1300" i="0" u="none" strike="noStrike" kern="0" cap="none" spc="0" normalizeH="0" baseline="0" noProof="0" dirty="0">
                  <a:ln>
                    <a:noFill/>
                  </a:ln>
                  <a:solidFill>
                    <a:srgbClr val="000000"/>
                  </a:solidFill>
                  <a:effectLst/>
                  <a:uLnTx/>
                  <a:uFillTx/>
                  <a:latin typeface="Calibri"/>
                  <a:cs typeface="Calibri"/>
                </a:rPr>
                <a:t>Sequelize</a:t>
              </a:r>
            </a:p>
          </p:txBody>
        </p:sp>
        <p:pic>
          <p:nvPicPr>
            <p:cNvPr id="14" name="Picture 28" descr="Image result for database server rack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486" y="1496318"/>
              <a:ext cx="1894790" cy="1286876"/>
            </a:xfrm>
            <a:prstGeom prst="rect">
              <a:avLst/>
            </a:prstGeom>
            <a:noFill/>
            <a:extLst>
              <a:ext uri="{909E8E84-426E-40DD-AFC4-6F175D3DCCD1}">
                <a14:hiddenFill xmlns:a14="http://schemas.microsoft.com/office/drawing/2010/main">
                  <a:solidFill>
                    <a:srgbClr val="FFFFFF"/>
                  </a:solidFill>
                </a14:hiddenFill>
              </a:ext>
            </a:extLst>
          </p:spPr>
        </p:pic>
        <p:cxnSp>
          <p:nvCxnSpPr>
            <p:cNvPr id="2050" name="Straight Connector 2049"/>
            <p:cNvCxnSpPr/>
            <p:nvPr/>
          </p:nvCxnSpPr>
          <p:spPr>
            <a:xfrm flipV="1">
              <a:off x="2247396" y="3283490"/>
              <a:ext cx="1706161" cy="543753"/>
            </a:xfrm>
            <a:prstGeom prst="line">
              <a:avLst/>
            </a:prstGeom>
            <a:ln w="19050">
              <a:solidFill>
                <a:schemeClr val="tx1"/>
              </a:solidFill>
              <a:prstDash val="dash"/>
              <a:headEnd type="none" w="lg" len="lg"/>
              <a:tailEnd type="stealth" w="lg" len="lg"/>
            </a:ln>
            <a:effectLst>
              <a:glow rad="63500">
                <a:schemeClr val="bg1">
                  <a:alpha val="17000"/>
                </a:schemeClr>
              </a:glow>
            </a:effectLst>
          </p:spPr>
          <p:style>
            <a:lnRef idx="2">
              <a:schemeClr val="accent1"/>
            </a:lnRef>
            <a:fillRef idx="0">
              <a:schemeClr val="accent1"/>
            </a:fillRef>
            <a:effectRef idx="1">
              <a:schemeClr val="accent1"/>
            </a:effectRef>
            <a:fontRef idx="minor">
              <a:schemeClr val="tx1"/>
            </a:fontRef>
          </p:style>
        </p:cxnSp>
        <p:sp>
          <p:nvSpPr>
            <p:cNvPr id="2051" name="Rectangle 2050"/>
            <p:cNvSpPr/>
            <p:nvPr/>
          </p:nvSpPr>
          <p:spPr>
            <a:xfrm rot="20567833">
              <a:off x="2769127" y="3092243"/>
              <a:ext cx="1185109" cy="400110"/>
            </a:xfrm>
            <a:prstGeom prst="rect">
              <a:avLst/>
            </a:prstGeom>
          </p:spPr>
          <p:txBody>
            <a:bodyPr wrap="square">
              <a:spAutoFit/>
            </a:bodyPr>
            <a:lstStyle/>
            <a:p>
              <a:pPr algn="ctr" defTabSz="914400"/>
              <a:r>
                <a:rPr lang="en-US" sz="1000" b="1" kern="0" dirty="0">
                  <a:latin typeface="Arial"/>
                </a:rPr>
                <a:t>Service</a:t>
              </a:r>
            </a:p>
            <a:p>
              <a:pPr algn="ctr" defTabSz="914400"/>
              <a:r>
                <a:rPr lang="en-US" sz="1000" b="1" kern="0" dirty="0">
                  <a:latin typeface="Arial"/>
                </a:rPr>
                <a:t>API</a:t>
              </a:r>
            </a:p>
          </p:txBody>
        </p:sp>
        <p:sp>
          <p:nvSpPr>
            <p:cNvPr id="42" name="Rectangle 41"/>
            <p:cNvSpPr/>
            <p:nvPr/>
          </p:nvSpPr>
          <p:spPr>
            <a:xfrm>
              <a:off x="6867055" y="2911281"/>
              <a:ext cx="1905000" cy="1757714"/>
            </a:xfrm>
            <a:prstGeom prst="rect">
              <a:avLst/>
            </a:prstGeom>
            <a:solidFill>
              <a:schemeClr val="bg1">
                <a:lumMod val="95000"/>
              </a:schemeClr>
            </a:solid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43" name="Text Box 307"/>
            <p:cNvSpPr txBox="1">
              <a:spLocks noChangeArrowheads="1"/>
            </p:cNvSpPr>
            <p:nvPr/>
          </p:nvSpPr>
          <p:spPr bwMode="auto">
            <a:xfrm>
              <a:off x="6866637" y="2937225"/>
              <a:ext cx="190500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glow rad="165100">
                      <a:schemeClr val="bg1">
                        <a:alpha val="85000"/>
                      </a:schemeClr>
                    </a:glow>
                  </a:effectLst>
                  <a:uLnTx/>
                  <a:uFillTx/>
                  <a:latin typeface="Calibri"/>
                  <a:cs typeface="Calibri"/>
                </a:rPr>
                <a:t>File System</a:t>
              </a:r>
            </a:p>
          </p:txBody>
        </p:sp>
        <p:sp>
          <p:nvSpPr>
            <p:cNvPr id="44" name="Text Box 307"/>
            <p:cNvSpPr txBox="1">
              <a:spLocks noChangeArrowheads="1"/>
            </p:cNvSpPr>
            <p:nvPr/>
          </p:nvSpPr>
          <p:spPr bwMode="auto">
            <a:xfrm>
              <a:off x="6991350" y="3239602"/>
              <a:ext cx="1780705" cy="59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117475" marR="0" lvl="0" indent="-117475" defTabSz="914400" eaLnBrk="1" fontAlgn="auto" latinLnBrk="0" hangingPunct="1">
                <a:lnSpc>
                  <a:spcPct val="100000"/>
                </a:lnSpc>
                <a:spcBef>
                  <a:spcPct val="50000"/>
                </a:spcBef>
                <a:spcAft>
                  <a:spcPts val="0"/>
                </a:spcAft>
                <a:buClrTx/>
                <a:buSzTx/>
                <a:buFont typeface="Arial" panose="020B0604020202020204" pitchFamily="34" charset="0"/>
                <a:buChar char="•"/>
                <a:tabLst/>
                <a:defRPr/>
              </a:pPr>
              <a:r>
                <a:rPr lang="en-US" sz="1300" kern="0" dirty="0">
                  <a:solidFill>
                    <a:srgbClr val="000000"/>
                  </a:solidFill>
                  <a:effectLst/>
                  <a:latin typeface="Calibri"/>
                  <a:cs typeface="Calibri"/>
                </a:rPr>
                <a:t>Content Folder</a:t>
              </a:r>
            </a:p>
            <a:p>
              <a:pPr marL="117475" marR="0" lvl="0" indent="-117475" defTabSz="91440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0" lang="en-US" sz="1300" i="0" u="none" strike="noStrike" kern="0" cap="none" spc="0" normalizeH="0" baseline="0" noProof="0" dirty="0">
                  <a:ln>
                    <a:noFill/>
                  </a:ln>
                  <a:solidFill>
                    <a:srgbClr val="000000"/>
                  </a:solidFill>
                  <a:effectLst/>
                  <a:uLnTx/>
                  <a:uFillTx/>
                  <a:latin typeface="Calibri"/>
                  <a:cs typeface="Calibri"/>
                </a:rPr>
                <a:t>Database</a:t>
              </a:r>
            </a:p>
          </p:txBody>
        </p:sp>
        <p:cxnSp>
          <p:nvCxnSpPr>
            <p:cNvPr id="45" name="Straight Connector 44"/>
            <p:cNvCxnSpPr/>
            <p:nvPr/>
          </p:nvCxnSpPr>
          <p:spPr>
            <a:xfrm>
              <a:off x="5119183" y="3364062"/>
              <a:ext cx="1919792" cy="25861"/>
            </a:xfrm>
            <a:prstGeom prst="line">
              <a:avLst/>
            </a:prstGeom>
            <a:ln w="19050">
              <a:solidFill>
                <a:schemeClr val="tx1"/>
              </a:solidFill>
              <a:prstDash val="dash"/>
              <a:headEnd type="none" w="lg" len="lg"/>
              <a:tailEnd type="stealth" w="lg" len="lg"/>
            </a:ln>
            <a:effectLst>
              <a:glow rad="63500">
                <a:schemeClr val="bg1">
                  <a:alpha val="17000"/>
                </a:schemeClr>
              </a:glow>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2247396" y="3439901"/>
              <a:ext cx="1655677" cy="530726"/>
            </a:xfrm>
            <a:prstGeom prst="line">
              <a:avLst/>
            </a:prstGeom>
            <a:ln w="19050">
              <a:solidFill>
                <a:schemeClr val="tx1"/>
              </a:solidFill>
              <a:prstDash val="dash"/>
              <a:headEnd type="stealth" w="lg" len="lg"/>
              <a:tailEnd type="stealth" w="lg" len="lg"/>
            </a:ln>
            <a:effectLst>
              <a:glow rad="63500">
                <a:schemeClr val="bg1">
                  <a:alpha val="17000"/>
                </a:schemeClr>
              </a:glow>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5152521" y="3650266"/>
              <a:ext cx="1886454" cy="21899"/>
            </a:xfrm>
            <a:prstGeom prst="line">
              <a:avLst/>
            </a:prstGeom>
            <a:ln w="19050">
              <a:solidFill>
                <a:schemeClr val="tx1"/>
              </a:solidFill>
              <a:prstDash val="dash"/>
              <a:headEnd type="none" w="lg" len="lg"/>
              <a:tailEnd type="stealth" w="lg" len="lg"/>
            </a:ln>
            <a:effectLst>
              <a:glow rad="63500">
                <a:schemeClr val="bg1">
                  <a:alpha val="17000"/>
                </a:schemeClr>
              </a:glow>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rot="20537637">
              <a:off x="2772299" y="3602255"/>
              <a:ext cx="1185109" cy="246221"/>
            </a:xfrm>
            <a:prstGeom prst="rect">
              <a:avLst/>
            </a:prstGeom>
          </p:spPr>
          <p:txBody>
            <a:bodyPr wrap="square">
              <a:spAutoFit/>
            </a:bodyPr>
            <a:lstStyle/>
            <a:p>
              <a:pPr algn="ctr" defTabSz="914400"/>
              <a:r>
                <a:rPr lang="en-US" sz="1000" b="1" kern="0" dirty="0">
                  <a:latin typeface="Arial"/>
                </a:rPr>
                <a:t>socket.io</a:t>
              </a:r>
            </a:p>
          </p:txBody>
        </p:sp>
        <p:sp>
          <p:nvSpPr>
            <p:cNvPr id="56" name="Rectangle 55"/>
            <p:cNvSpPr/>
            <p:nvPr/>
          </p:nvSpPr>
          <p:spPr>
            <a:xfrm>
              <a:off x="4681195" y="4004327"/>
              <a:ext cx="1219200" cy="318010"/>
            </a:xfrm>
            <a:prstGeom prst="rect">
              <a:avLst/>
            </a:prstGeom>
            <a:solidFill>
              <a:schemeClr val="bg1">
                <a:lumMod val="95000"/>
              </a:schemeClr>
            </a:solid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2059" name="Rectangle 2058"/>
            <p:cNvSpPr/>
            <p:nvPr/>
          </p:nvSpPr>
          <p:spPr>
            <a:xfrm>
              <a:off x="4712672" y="4004327"/>
              <a:ext cx="1218603" cy="276999"/>
            </a:xfrm>
            <a:prstGeom prst="rect">
              <a:avLst/>
            </a:prstGeom>
          </p:spPr>
          <p:txBody>
            <a:bodyPr wrap="square">
              <a:spAutoFit/>
            </a:bodyPr>
            <a:lstStyle/>
            <a:p>
              <a:r>
                <a:rPr lang="en-US" sz="1200" kern="0" dirty="0">
                  <a:solidFill>
                    <a:srgbClr val="000000"/>
                  </a:solidFill>
                  <a:cs typeface="Calibri"/>
                </a:rPr>
                <a:t>sequelize-restful</a:t>
              </a:r>
              <a:endParaRPr lang="en-US" sz="1200" dirty="0"/>
            </a:p>
          </p:txBody>
        </p:sp>
        <p:cxnSp>
          <p:nvCxnSpPr>
            <p:cNvPr id="57" name="Straight Connector 56"/>
            <p:cNvCxnSpPr>
              <a:cxnSpLocks/>
              <a:stCxn id="2059" idx="3"/>
            </p:cNvCxnSpPr>
            <p:nvPr/>
          </p:nvCxnSpPr>
          <p:spPr>
            <a:xfrm flipV="1">
              <a:off x="5931275" y="3790198"/>
              <a:ext cx="1107700" cy="352629"/>
            </a:xfrm>
            <a:prstGeom prst="line">
              <a:avLst/>
            </a:prstGeom>
            <a:ln w="19050">
              <a:solidFill>
                <a:schemeClr val="tx1"/>
              </a:solidFill>
              <a:prstDash val="dash"/>
              <a:headEnd type="none" w="lg" len="lg"/>
              <a:tailEnd type="stealth" w="lg" len="lg"/>
            </a:ln>
            <a:effectLst>
              <a:glow rad="63500">
                <a:schemeClr val="bg1">
                  <a:alpha val="17000"/>
                </a:schemeClr>
              </a:glow>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699088" y="3631901"/>
              <a:ext cx="1185109" cy="246221"/>
            </a:xfrm>
            <a:prstGeom prst="rect">
              <a:avLst/>
            </a:prstGeom>
          </p:spPr>
          <p:txBody>
            <a:bodyPr wrap="square">
              <a:spAutoFit/>
            </a:bodyPr>
            <a:lstStyle/>
            <a:p>
              <a:pPr algn="ctr" defTabSz="914400"/>
              <a:r>
                <a:rPr lang="en-US" sz="1000" b="1" kern="0" dirty="0">
                  <a:latin typeface="Arial"/>
                </a:rPr>
                <a:t>SQL</a:t>
              </a:r>
            </a:p>
          </p:txBody>
        </p:sp>
        <p:sp>
          <p:nvSpPr>
            <p:cNvPr id="61" name="Rectangle 60"/>
            <p:cNvSpPr/>
            <p:nvPr/>
          </p:nvSpPr>
          <p:spPr>
            <a:xfrm rot="20453306">
              <a:off x="5805243" y="3983611"/>
              <a:ext cx="1185109" cy="246221"/>
            </a:xfrm>
            <a:prstGeom prst="rect">
              <a:avLst/>
            </a:prstGeom>
          </p:spPr>
          <p:txBody>
            <a:bodyPr wrap="square">
              <a:spAutoFit/>
            </a:bodyPr>
            <a:lstStyle/>
            <a:p>
              <a:pPr algn="ctr" defTabSz="914400"/>
              <a:r>
                <a:rPr lang="en-US" sz="1000" b="1" kern="0" dirty="0">
                  <a:latin typeface="Arial"/>
                </a:rPr>
                <a:t>Dynamic API</a:t>
              </a:r>
            </a:p>
          </p:txBody>
        </p:sp>
        <p:pic>
          <p:nvPicPr>
            <p:cNvPr id="6" name="Picture 12" descr="Image result for server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254" y="1468047"/>
              <a:ext cx="1181766" cy="1305018"/>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307"/>
            <p:cNvSpPr txBox="1">
              <a:spLocks noChangeArrowheads="1"/>
            </p:cNvSpPr>
            <p:nvPr/>
          </p:nvSpPr>
          <p:spPr bwMode="auto">
            <a:xfrm>
              <a:off x="794294" y="1070252"/>
              <a:ext cx="19049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a:cs typeface="Calibri"/>
                </a:rPr>
                <a:t>Client</a:t>
              </a:r>
            </a:p>
          </p:txBody>
        </p:sp>
        <p:sp>
          <p:nvSpPr>
            <p:cNvPr id="37" name="Text Box 307"/>
            <p:cNvSpPr txBox="1">
              <a:spLocks noChangeArrowheads="1"/>
            </p:cNvSpPr>
            <p:nvPr/>
          </p:nvSpPr>
          <p:spPr bwMode="auto">
            <a:xfrm>
              <a:off x="3733800" y="1070252"/>
              <a:ext cx="1905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a:cs typeface="Calibri"/>
                </a:rPr>
                <a:t>Application Server</a:t>
              </a:r>
            </a:p>
          </p:txBody>
        </p:sp>
        <p:sp>
          <p:nvSpPr>
            <p:cNvPr id="38" name="Text Box 307"/>
            <p:cNvSpPr txBox="1">
              <a:spLocks noChangeArrowheads="1"/>
            </p:cNvSpPr>
            <p:nvPr/>
          </p:nvSpPr>
          <p:spPr bwMode="auto">
            <a:xfrm>
              <a:off x="6820584" y="1070252"/>
              <a:ext cx="20077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a:cs typeface="Calibri"/>
                </a:rPr>
                <a:t>Content</a:t>
              </a:r>
            </a:p>
          </p:txBody>
        </p:sp>
      </p:grpSp>
      <p:pic>
        <p:nvPicPr>
          <p:cNvPr id="39" name="Picture 38"/>
          <p:cNvPicPr>
            <a:picLocks noChangeAspect="1"/>
          </p:cNvPicPr>
          <p:nvPr/>
        </p:nvPicPr>
        <p:blipFill>
          <a:blip r:embed="rId5"/>
          <a:stretch>
            <a:fillRect/>
          </a:stretch>
        </p:blipFill>
        <p:spPr>
          <a:xfrm>
            <a:off x="7315200" y="5121808"/>
            <a:ext cx="1725124" cy="1630038"/>
          </a:xfrm>
          <a:prstGeom prst="rect">
            <a:avLst/>
          </a:prstGeom>
        </p:spPr>
      </p:pic>
      <p:pic>
        <p:nvPicPr>
          <p:cNvPr id="8" name="Picture 7">
            <a:extLst>
              <a:ext uri="{FF2B5EF4-FFF2-40B4-BE49-F238E27FC236}">
                <a16:creationId xmlns:a16="http://schemas.microsoft.com/office/drawing/2014/main" id="{660BD8AF-D731-4F01-B2D1-26AEDD10FA93}"/>
              </a:ext>
            </a:extLst>
          </p:cNvPr>
          <p:cNvPicPr>
            <a:picLocks noChangeAspect="1"/>
          </p:cNvPicPr>
          <p:nvPr/>
        </p:nvPicPr>
        <p:blipFill>
          <a:blip r:embed="rId6"/>
          <a:stretch>
            <a:fillRect/>
          </a:stretch>
        </p:blipFill>
        <p:spPr>
          <a:xfrm>
            <a:off x="1226507" y="1162982"/>
            <a:ext cx="1980087" cy="1868533"/>
          </a:xfrm>
          <a:prstGeom prst="rect">
            <a:avLst/>
          </a:prstGeom>
        </p:spPr>
      </p:pic>
    </p:spTree>
    <p:extLst>
      <p:ext uri="{BB962C8B-B14F-4D97-AF65-F5344CB8AC3E}">
        <p14:creationId xmlns:p14="http://schemas.microsoft.com/office/powerpoint/2010/main" val="2045966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9A5BEF-8C41-41BB-B3C5-A18F754AC112}"/>
              </a:ext>
            </a:extLst>
          </p:cNvPr>
          <p:cNvSpPr>
            <a:spLocks noGrp="1"/>
          </p:cNvSpPr>
          <p:nvPr>
            <p:ph type="sldNum" sz="quarter" idx="12"/>
          </p:nvPr>
        </p:nvSpPr>
        <p:spPr/>
        <p:txBody>
          <a:bodyPr/>
          <a:lstStyle/>
          <a:p>
            <a:fld id="{A8160BDD-7155-D744-B749-9730458604AD}" type="slidenum">
              <a:rPr lang="en-US" smtClean="0"/>
              <a:pPr/>
              <a:t>24</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C9452CFD-28DD-4982-8579-6919341C768F}"/>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63F77BBE-AF32-4728-B107-7E889C357A62}"/>
              </a:ext>
            </a:extLst>
          </p:cNvPr>
          <p:cNvSpPr>
            <a:spLocks noGrp="1"/>
          </p:cNvSpPr>
          <p:nvPr>
            <p:ph type="body" sz="quarter" idx="14"/>
          </p:nvPr>
        </p:nvSpPr>
        <p:spPr/>
        <p:txBody>
          <a:bodyPr/>
          <a:lstStyle/>
          <a:p>
            <a:r>
              <a:rPr lang="en-US" dirty="0"/>
              <a:t>Design Software to Counter Specific Threats</a:t>
            </a:r>
          </a:p>
          <a:p>
            <a:endParaRPr lang="en-US" dirty="0"/>
          </a:p>
        </p:txBody>
      </p:sp>
    </p:spTree>
    <p:extLst>
      <p:ext uri="{BB962C8B-B14F-4D97-AF65-F5344CB8AC3E}">
        <p14:creationId xmlns:p14="http://schemas.microsoft.com/office/powerpoint/2010/main" val="3135379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256848" y="1100987"/>
            <a:ext cx="6722050" cy="1360432"/>
            <a:chOff x="163434" y="1224381"/>
            <a:chExt cx="2655966" cy="1033219"/>
          </a:xfrm>
        </p:grpSpPr>
        <p:sp>
          <p:nvSpPr>
            <p:cNvPr id="26" name="Rectangle: Rounded Corners 25"/>
            <p:cNvSpPr/>
            <p:nvPr/>
          </p:nvSpPr>
          <p:spPr>
            <a:xfrm>
              <a:off x="163434" y="1228706"/>
              <a:ext cx="2655966" cy="1028894"/>
            </a:xfrm>
            <a:prstGeom prst="roundRect">
              <a:avLst>
                <a:gd name="adj" fmla="val 9080"/>
              </a:avLst>
            </a:prstGeom>
            <a:solidFill>
              <a:schemeClr val="bg1">
                <a:lumMod val="9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 name="Text Box 307"/>
            <p:cNvSpPr txBox="1">
              <a:spLocks noChangeArrowheads="1"/>
            </p:cNvSpPr>
            <p:nvPr/>
          </p:nvSpPr>
          <p:spPr bwMode="auto">
            <a:xfrm>
              <a:off x="690108" y="1224381"/>
              <a:ext cx="2129292" cy="93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b="1" kern="0" dirty="0">
                  <a:solidFill>
                    <a:srgbClr val="000000"/>
                  </a:solidFill>
                  <a:latin typeface="Calibri"/>
                  <a:cs typeface="Calibri"/>
                </a:rPr>
                <a:t>Threats</a:t>
              </a:r>
            </a:p>
            <a:p>
              <a:pPr marL="177800" lvl="0" indent="-177800" defTabSz="914400" eaLnBrk="1" hangingPunct="1">
                <a:spcBef>
                  <a:spcPct val="50000"/>
                </a:spcBef>
                <a:buFont typeface="Arial" panose="020B0604020202020204" pitchFamily="34" charset="0"/>
                <a:buChar char="•"/>
                <a:defRPr/>
              </a:pPr>
              <a:r>
                <a:rPr lang="en-US" sz="1600" kern="0" dirty="0">
                  <a:solidFill>
                    <a:srgbClr val="000000"/>
                  </a:solidFill>
                  <a:latin typeface="Calibri"/>
                  <a:cs typeface="Calibri"/>
                </a:rPr>
                <a:t>Something or someone that can take advantage of vulnerabilities—such as an attacker, malware, inexperienced user, accident, or disaster</a:t>
              </a:r>
            </a:p>
          </p:txBody>
        </p:sp>
      </p:grpSp>
      <p:grpSp>
        <p:nvGrpSpPr>
          <p:cNvPr id="31" name="Group 30"/>
          <p:cNvGrpSpPr/>
          <p:nvPr/>
        </p:nvGrpSpPr>
        <p:grpSpPr>
          <a:xfrm>
            <a:off x="2256848" y="2583527"/>
            <a:ext cx="6722050" cy="1360432"/>
            <a:chOff x="163434" y="1224381"/>
            <a:chExt cx="2655966" cy="1033219"/>
          </a:xfrm>
        </p:grpSpPr>
        <p:sp>
          <p:nvSpPr>
            <p:cNvPr id="32" name="Rectangle: Rounded Corners 31"/>
            <p:cNvSpPr/>
            <p:nvPr/>
          </p:nvSpPr>
          <p:spPr>
            <a:xfrm>
              <a:off x="163434" y="1228706"/>
              <a:ext cx="2655966" cy="1028894"/>
            </a:xfrm>
            <a:prstGeom prst="roundRect">
              <a:avLst>
                <a:gd name="adj" fmla="val 9080"/>
              </a:avLst>
            </a:prstGeom>
            <a:solidFill>
              <a:schemeClr val="bg1">
                <a:lumMod val="9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 name="Text Box 307"/>
            <p:cNvSpPr txBox="1">
              <a:spLocks noChangeArrowheads="1"/>
            </p:cNvSpPr>
            <p:nvPr/>
          </p:nvSpPr>
          <p:spPr bwMode="auto">
            <a:xfrm>
              <a:off x="690108" y="1224381"/>
              <a:ext cx="2129292" cy="74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b="1" kern="0" dirty="0">
                  <a:solidFill>
                    <a:srgbClr val="000000"/>
                  </a:solidFill>
                  <a:latin typeface="Calibri"/>
                  <a:cs typeface="Calibri"/>
                </a:rPr>
                <a:t>Vulnerabilities</a:t>
              </a:r>
            </a:p>
            <a:p>
              <a:pPr marL="177800" indent="-177800" defTabSz="914400" eaLnBrk="1" hangingPunct="1">
                <a:spcBef>
                  <a:spcPct val="50000"/>
                </a:spcBef>
                <a:buFont typeface="Arial" panose="020B0604020202020204" pitchFamily="34" charset="0"/>
                <a:buChar char="•"/>
                <a:defRPr/>
              </a:pPr>
              <a:r>
                <a:rPr lang="en-US" sz="1600" kern="0" dirty="0">
                  <a:solidFill>
                    <a:srgbClr val="000000"/>
                  </a:solidFill>
                  <a:latin typeface="Calibri"/>
                  <a:cs typeface="Calibri"/>
                </a:rPr>
                <a:t>Deficiencies that enable an attacker to violate the system's integrity</a:t>
              </a:r>
            </a:p>
          </p:txBody>
        </p:sp>
      </p:grpSp>
      <p:grpSp>
        <p:nvGrpSpPr>
          <p:cNvPr id="34" name="Group 33"/>
          <p:cNvGrpSpPr/>
          <p:nvPr/>
        </p:nvGrpSpPr>
        <p:grpSpPr>
          <a:xfrm>
            <a:off x="2256848" y="4131023"/>
            <a:ext cx="6722052" cy="1360432"/>
            <a:chOff x="163434" y="1224381"/>
            <a:chExt cx="2655967" cy="1033219"/>
          </a:xfrm>
        </p:grpSpPr>
        <p:sp>
          <p:nvSpPr>
            <p:cNvPr id="35" name="Rectangle: Rounded Corners 34"/>
            <p:cNvSpPr/>
            <p:nvPr/>
          </p:nvSpPr>
          <p:spPr>
            <a:xfrm>
              <a:off x="163434" y="1228706"/>
              <a:ext cx="2655966" cy="1028894"/>
            </a:xfrm>
            <a:prstGeom prst="roundRect">
              <a:avLst>
                <a:gd name="adj" fmla="val 9080"/>
              </a:avLst>
            </a:prstGeom>
            <a:solidFill>
              <a:schemeClr val="bg1">
                <a:lumMod val="9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 name="Text Box 307"/>
            <p:cNvSpPr txBox="1">
              <a:spLocks noChangeArrowheads="1"/>
            </p:cNvSpPr>
            <p:nvPr/>
          </p:nvSpPr>
          <p:spPr bwMode="auto">
            <a:xfrm>
              <a:off x="690108" y="1224381"/>
              <a:ext cx="2129293" cy="74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b="1" kern="0" dirty="0">
                  <a:solidFill>
                    <a:srgbClr val="000000"/>
                  </a:solidFill>
                  <a:latin typeface="Calibri"/>
                  <a:cs typeface="Calibri"/>
                </a:rPr>
                <a:t>Consequences</a:t>
              </a:r>
            </a:p>
            <a:p>
              <a:pPr marL="177800" lvl="0" indent="-177800" defTabSz="914400" eaLnBrk="1" hangingPunct="1">
                <a:spcBef>
                  <a:spcPct val="50000"/>
                </a:spcBef>
                <a:buFont typeface="Arial" panose="020B0604020202020204" pitchFamily="34" charset="0"/>
                <a:buChar char="•"/>
                <a:defRPr/>
              </a:pPr>
              <a:r>
                <a:rPr lang="en-US" sz="1600" kern="0" dirty="0">
                  <a:solidFill>
                    <a:srgbClr val="000000"/>
                  </a:solidFill>
                  <a:latin typeface="Calibri"/>
                  <a:cs typeface="Calibri"/>
                </a:rPr>
                <a:t>Damage resulting from a threat taking advantage of the vulnerability</a:t>
              </a:r>
            </a:p>
          </p:txBody>
        </p:sp>
      </p:grpSp>
      <p:sp>
        <p:nvSpPr>
          <p:cNvPr id="2" name="Slide Number Placeholder 1"/>
          <p:cNvSpPr>
            <a:spLocks noGrp="1"/>
          </p:cNvSpPr>
          <p:nvPr>
            <p:ph type="sldNum" sz="quarter" idx="12"/>
          </p:nvPr>
        </p:nvSpPr>
        <p:spPr>
          <a:xfrm>
            <a:off x="6845297" y="6420387"/>
            <a:ext cx="2133600" cy="365125"/>
          </a:xfrm>
        </p:spPr>
        <p:txBody>
          <a:bodyPr/>
          <a:lstStyle/>
          <a:p>
            <a:fld id="{A8160BDD-7155-D744-B749-9730458604AD}" type="slidenum">
              <a:rPr lang="en-US" smtClean="0"/>
              <a:pPr/>
              <a:t>25</a:t>
            </a:fld>
            <a:endParaRPr lang="en-US" dirty="0"/>
          </a:p>
        </p:txBody>
      </p:sp>
      <p:sp>
        <p:nvSpPr>
          <p:cNvPr id="4" name="Title 3"/>
          <p:cNvSpPr>
            <a:spLocks noGrp="1"/>
          </p:cNvSpPr>
          <p:nvPr>
            <p:ph type="title"/>
          </p:nvPr>
        </p:nvSpPr>
        <p:spPr/>
        <p:txBody>
          <a:bodyPr/>
          <a:lstStyle/>
          <a:p>
            <a:r>
              <a:rPr lang="en-US" dirty="0"/>
              <a:t>The Risk Equation</a:t>
            </a:r>
          </a:p>
        </p:txBody>
      </p:sp>
      <p:grpSp>
        <p:nvGrpSpPr>
          <p:cNvPr id="23" name="Group 22"/>
          <p:cNvGrpSpPr/>
          <p:nvPr/>
        </p:nvGrpSpPr>
        <p:grpSpPr>
          <a:xfrm>
            <a:off x="2350239" y="1188575"/>
            <a:ext cx="1146189" cy="1190949"/>
            <a:chOff x="2600516" y="1752424"/>
            <a:chExt cx="1146189" cy="1190949"/>
          </a:xfrm>
        </p:grpSpPr>
        <p:sp>
          <p:nvSpPr>
            <p:cNvPr id="43" name="Rectangle 42"/>
            <p:cNvSpPr/>
            <p:nvPr/>
          </p:nvSpPr>
          <p:spPr>
            <a:xfrm>
              <a:off x="2600516" y="1752424"/>
              <a:ext cx="1146189" cy="1190949"/>
            </a:xfrm>
            <a:prstGeom prst="rect">
              <a:avLst/>
            </a:prstGeom>
            <a:solidFill>
              <a:schemeClr val="bg1"/>
            </a:solidFill>
            <a:ln w="15875">
              <a:solidFill>
                <a:schemeClr val="tx1">
                  <a:alpha val="79000"/>
                </a:schemeClr>
              </a:solidFill>
            </a:ln>
            <a:effectLst>
              <a:glow rad="25400">
                <a:schemeClr val="bg1">
                  <a:alpha val="67000"/>
                </a:schemeClr>
              </a:glow>
            </a:effectLst>
          </p:spPr>
          <p:txBody>
            <a:bodyPr rtlCol="0" anchor="ctr"/>
            <a:lstStyle/>
            <a:p>
              <a:pPr algn="ctr" defTabSz="914400"/>
              <a:endParaRPr lang="en-US" sz="1100" b="1" kern="0" dirty="0">
                <a:solidFill>
                  <a:srgbClr val="FF0000"/>
                </a:solidFill>
                <a:latin typeface="Arial"/>
              </a:endParaRPr>
            </a:p>
          </p:txBody>
        </p:sp>
        <p:pic>
          <p:nvPicPr>
            <p:cNvPr id="2050" name="Picture 2" descr="Image result for black kn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327" y="1821902"/>
              <a:ext cx="752221" cy="1015938"/>
            </a:xfrm>
            <a:prstGeom prst="rect">
              <a:avLst/>
            </a:prstGeom>
            <a:noFill/>
            <a:effectLst>
              <a:glow rad="25400">
                <a:schemeClr val="bg1">
                  <a:alpha val="67000"/>
                </a:schemeClr>
              </a:glow>
            </a:effectLst>
            <a:extLst>
              <a:ext uri="{909E8E84-426E-40DD-AFC4-6F175D3DCCD1}">
                <a14:hiddenFill xmlns:a14="http://schemas.microsoft.com/office/drawing/2010/main">
                  <a:solidFill>
                    <a:srgbClr val="FFFFFF"/>
                  </a:solidFill>
                </a14:hiddenFill>
              </a:ext>
            </a:extLst>
          </p:spPr>
        </p:pic>
      </p:grpSp>
      <p:sp>
        <p:nvSpPr>
          <p:cNvPr id="19" name="Rectangle 18"/>
          <p:cNvSpPr/>
          <p:nvPr/>
        </p:nvSpPr>
        <p:spPr>
          <a:xfrm>
            <a:off x="2445368" y="5715256"/>
            <a:ext cx="6345007" cy="461665"/>
          </a:xfrm>
          <a:prstGeom prst="rect">
            <a:avLst/>
          </a:prstGeom>
        </p:spPr>
        <p:txBody>
          <a:bodyPr wrap="none">
            <a:spAutoFit/>
          </a:bodyPr>
          <a:lstStyle/>
          <a:p>
            <a:r>
              <a:rPr lang="en-US" sz="2400" b="1" kern="0" dirty="0">
                <a:solidFill>
                  <a:srgbClr val="000000"/>
                </a:solidFill>
                <a:cs typeface="Calibri"/>
              </a:rPr>
              <a:t>Risk  =  Threats x Vulnerabilities x Consequences</a:t>
            </a:r>
            <a:endParaRPr lang="en-US" sz="2400" dirty="0"/>
          </a:p>
        </p:txBody>
      </p:sp>
      <p:pic>
        <p:nvPicPr>
          <p:cNvPr id="2068" name="Picture 20" descr="https://s-media-cache-ak0.pinimg.com/736x/71/57/07/715707c1faba6b699b89e6780ae1fee8.jpg"/>
          <p:cNvPicPr>
            <a:picLocks noChangeAspect="1" noChangeArrowheads="1"/>
          </p:cNvPicPr>
          <p:nvPr/>
        </p:nvPicPr>
        <p:blipFill rotWithShape="1">
          <a:blip r:embed="rId3">
            <a:extLst>
              <a:ext uri="{28A0092B-C50C-407E-A947-70E740481C1C}">
                <a14:useLocalDpi xmlns:a14="http://schemas.microsoft.com/office/drawing/2010/main" val="0"/>
              </a:ext>
            </a:extLst>
          </a:blip>
          <a:srcRect l="12701" t="76038" r="59607"/>
          <a:stretch/>
        </p:blipFill>
        <p:spPr bwMode="auto">
          <a:xfrm>
            <a:off x="2350239" y="2644217"/>
            <a:ext cx="1139017" cy="1187341"/>
          </a:xfrm>
          <a:prstGeom prst="rect">
            <a:avLst/>
          </a:prstGeom>
          <a:noFill/>
          <a:ln w="15875">
            <a:solidFill>
              <a:schemeClr val="tx1">
                <a:alpha val="79000"/>
              </a:schemeClr>
            </a:solidFill>
          </a:ln>
          <a:effectLst>
            <a:glow rad="25400">
              <a:schemeClr val="bg1">
                <a:alpha val="67000"/>
              </a:schemeClr>
            </a:glow>
          </a:effectLst>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24100" y="4218611"/>
            <a:ext cx="1172328" cy="1239933"/>
            <a:chOff x="2574377" y="4782460"/>
            <a:chExt cx="1172328" cy="1239933"/>
          </a:xfrm>
        </p:grpSpPr>
        <p:sp>
          <p:nvSpPr>
            <p:cNvPr id="20" name="Rectangle 19"/>
            <p:cNvSpPr/>
            <p:nvPr/>
          </p:nvSpPr>
          <p:spPr>
            <a:xfrm>
              <a:off x="2600516" y="4782460"/>
              <a:ext cx="1146189" cy="1190949"/>
            </a:xfrm>
            <a:prstGeom prst="rect">
              <a:avLst/>
            </a:prstGeom>
            <a:solidFill>
              <a:schemeClr val="bg1"/>
            </a:solidFill>
            <a:ln w="15875">
              <a:solidFill>
                <a:schemeClr val="tx1">
                  <a:alpha val="79000"/>
                </a:schemeClr>
              </a:solidFill>
            </a:ln>
            <a:effectLst>
              <a:glow rad="25400">
                <a:schemeClr val="bg1">
                  <a:alpha val="67000"/>
                </a:schemeClr>
              </a:glow>
            </a:effectLst>
          </p:spPr>
          <p:txBody>
            <a:bodyPr rtlCol="0" anchor="ctr"/>
            <a:lstStyle/>
            <a:p>
              <a:pPr algn="ctr" defTabSz="914400"/>
              <a:endParaRPr lang="en-US" sz="1100" b="1" kern="0" dirty="0">
                <a:solidFill>
                  <a:srgbClr val="FF0000"/>
                </a:solidFill>
                <a:latin typeface="Arial"/>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Lst>
            </a:blip>
            <a:stretch>
              <a:fillRect/>
            </a:stretch>
          </p:blipFill>
          <p:spPr>
            <a:xfrm rot="15729980">
              <a:off x="2870373" y="5201105"/>
              <a:ext cx="562082" cy="1080494"/>
            </a:xfrm>
            <a:prstGeom prst="rect">
              <a:avLst/>
            </a:prstGeom>
            <a:noFill/>
            <a:effectLst>
              <a:glow rad="25400">
                <a:schemeClr val="bg1">
                  <a:alpha val="67000"/>
                </a:schemeClr>
              </a:glow>
            </a:effectLst>
          </p:spPr>
        </p:pic>
        <p:pic>
          <p:nvPicPr>
            <p:cNvPr id="21" name="Picture 20"/>
            <p:cNvPicPr>
              <a:picLocks noChangeAspect="1"/>
            </p:cNvPicPr>
            <p:nvPr/>
          </p:nvPicPr>
          <p:blipFill rotWithShape="1">
            <a:blip r:embed="rId6"/>
            <a:srcRect l="32316" t="42014" r="38959"/>
            <a:stretch/>
          </p:blipFill>
          <p:spPr>
            <a:xfrm>
              <a:off x="2574377" y="4877710"/>
              <a:ext cx="609601" cy="692188"/>
            </a:xfrm>
            <a:prstGeom prst="rect">
              <a:avLst/>
            </a:prstGeom>
          </p:spPr>
        </p:pic>
      </p:grpSp>
      <p:sp>
        <p:nvSpPr>
          <p:cNvPr id="3" name="Freeform: Shape 2"/>
          <p:cNvSpPr/>
          <p:nvPr/>
        </p:nvSpPr>
        <p:spPr>
          <a:xfrm>
            <a:off x="2994260" y="3373949"/>
            <a:ext cx="79939" cy="298450"/>
          </a:xfrm>
          <a:custGeom>
            <a:avLst/>
            <a:gdLst>
              <a:gd name="connsiteX0" fmla="*/ 38100 w 79939"/>
              <a:gd name="connsiteY0" fmla="*/ 0 h 298450"/>
              <a:gd name="connsiteX1" fmla="*/ 41275 w 79939"/>
              <a:gd name="connsiteY1" fmla="*/ 28575 h 298450"/>
              <a:gd name="connsiteX2" fmla="*/ 31750 w 79939"/>
              <a:gd name="connsiteY2" fmla="*/ 53975 h 298450"/>
              <a:gd name="connsiteX3" fmla="*/ 22225 w 79939"/>
              <a:gd name="connsiteY3" fmla="*/ 60325 h 298450"/>
              <a:gd name="connsiteX4" fmla="*/ 9525 w 79939"/>
              <a:gd name="connsiteY4" fmla="*/ 79375 h 298450"/>
              <a:gd name="connsiteX5" fmla="*/ 0 w 79939"/>
              <a:gd name="connsiteY5" fmla="*/ 95250 h 298450"/>
              <a:gd name="connsiteX6" fmla="*/ 3175 w 79939"/>
              <a:gd name="connsiteY6" fmla="*/ 133350 h 298450"/>
              <a:gd name="connsiteX7" fmla="*/ 12700 w 79939"/>
              <a:gd name="connsiteY7" fmla="*/ 142875 h 298450"/>
              <a:gd name="connsiteX8" fmla="*/ 19050 w 79939"/>
              <a:gd name="connsiteY8" fmla="*/ 152400 h 298450"/>
              <a:gd name="connsiteX9" fmla="*/ 22225 w 79939"/>
              <a:gd name="connsiteY9" fmla="*/ 161925 h 298450"/>
              <a:gd name="connsiteX10" fmla="*/ 60325 w 79939"/>
              <a:gd name="connsiteY10" fmla="*/ 180975 h 298450"/>
              <a:gd name="connsiteX11" fmla="*/ 69850 w 79939"/>
              <a:gd name="connsiteY11" fmla="*/ 187325 h 298450"/>
              <a:gd name="connsiteX12" fmla="*/ 73025 w 79939"/>
              <a:gd name="connsiteY12" fmla="*/ 196850 h 298450"/>
              <a:gd name="connsiteX13" fmla="*/ 76200 w 79939"/>
              <a:gd name="connsiteY13" fmla="*/ 215900 h 298450"/>
              <a:gd name="connsiteX14" fmla="*/ 66675 w 79939"/>
              <a:gd name="connsiteY14" fmla="*/ 219075 h 298450"/>
              <a:gd name="connsiteX15" fmla="*/ 60325 w 79939"/>
              <a:gd name="connsiteY15" fmla="*/ 228600 h 298450"/>
              <a:gd name="connsiteX16" fmla="*/ 57150 w 79939"/>
              <a:gd name="connsiteY16" fmla="*/ 238125 h 298450"/>
              <a:gd name="connsiteX17" fmla="*/ 38100 w 79939"/>
              <a:gd name="connsiteY17" fmla="*/ 250825 h 298450"/>
              <a:gd name="connsiteX18" fmla="*/ 38100 w 79939"/>
              <a:gd name="connsiteY18" fmla="*/ 295275 h 298450"/>
              <a:gd name="connsiteX19" fmla="*/ 44450 w 79939"/>
              <a:gd name="connsiteY19" fmla="*/ 298450 h 29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939" h="298450">
                <a:moveTo>
                  <a:pt x="38100" y="0"/>
                </a:moveTo>
                <a:cubicBezTo>
                  <a:pt x="39158" y="9525"/>
                  <a:pt x="41275" y="18991"/>
                  <a:pt x="41275" y="28575"/>
                </a:cubicBezTo>
                <a:cubicBezTo>
                  <a:pt x="41275" y="37662"/>
                  <a:pt x="38319" y="47406"/>
                  <a:pt x="31750" y="53975"/>
                </a:cubicBezTo>
                <a:cubicBezTo>
                  <a:pt x="29052" y="56673"/>
                  <a:pt x="25400" y="58208"/>
                  <a:pt x="22225" y="60325"/>
                </a:cubicBezTo>
                <a:cubicBezTo>
                  <a:pt x="15857" y="79428"/>
                  <a:pt x="23795" y="60349"/>
                  <a:pt x="9525" y="79375"/>
                </a:cubicBezTo>
                <a:cubicBezTo>
                  <a:pt x="5822" y="84312"/>
                  <a:pt x="3175" y="89958"/>
                  <a:pt x="0" y="95250"/>
                </a:cubicBezTo>
                <a:cubicBezTo>
                  <a:pt x="1058" y="107950"/>
                  <a:pt x="-109" y="121036"/>
                  <a:pt x="3175" y="133350"/>
                </a:cubicBezTo>
                <a:cubicBezTo>
                  <a:pt x="4332" y="137689"/>
                  <a:pt x="9825" y="139426"/>
                  <a:pt x="12700" y="142875"/>
                </a:cubicBezTo>
                <a:cubicBezTo>
                  <a:pt x="15143" y="145806"/>
                  <a:pt x="17343" y="148987"/>
                  <a:pt x="19050" y="152400"/>
                </a:cubicBezTo>
                <a:cubicBezTo>
                  <a:pt x="20547" y="155393"/>
                  <a:pt x="19858" y="159558"/>
                  <a:pt x="22225" y="161925"/>
                </a:cubicBezTo>
                <a:cubicBezTo>
                  <a:pt x="52200" y="191900"/>
                  <a:pt x="29337" y="160317"/>
                  <a:pt x="60325" y="180975"/>
                </a:cubicBezTo>
                <a:lnTo>
                  <a:pt x="69850" y="187325"/>
                </a:lnTo>
                <a:cubicBezTo>
                  <a:pt x="70908" y="190500"/>
                  <a:pt x="71528" y="193857"/>
                  <a:pt x="73025" y="196850"/>
                </a:cubicBezTo>
                <a:cubicBezTo>
                  <a:pt x="76533" y="203866"/>
                  <a:pt x="84702" y="207398"/>
                  <a:pt x="76200" y="215900"/>
                </a:cubicBezTo>
                <a:cubicBezTo>
                  <a:pt x="73833" y="218267"/>
                  <a:pt x="69850" y="218017"/>
                  <a:pt x="66675" y="219075"/>
                </a:cubicBezTo>
                <a:cubicBezTo>
                  <a:pt x="64558" y="222250"/>
                  <a:pt x="62032" y="225187"/>
                  <a:pt x="60325" y="228600"/>
                </a:cubicBezTo>
                <a:cubicBezTo>
                  <a:pt x="58828" y="231593"/>
                  <a:pt x="59517" y="235758"/>
                  <a:pt x="57150" y="238125"/>
                </a:cubicBezTo>
                <a:cubicBezTo>
                  <a:pt x="51754" y="243521"/>
                  <a:pt x="38100" y="250825"/>
                  <a:pt x="38100" y="250825"/>
                </a:cubicBezTo>
                <a:cubicBezTo>
                  <a:pt x="32224" y="268453"/>
                  <a:pt x="31144" y="267451"/>
                  <a:pt x="38100" y="295275"/>
                </a:cubicBezTo>
                <a:cubicBezTo>
                  <a:pt x="38674" y="297571"/>
                  <a:pt x="42333" y="297392"/>
                  <a:pt x="44450" y="298450"/>
                </a:cubicBezTo>
              </a:path>
            </a:pathLst>
          </a:custGeom>
          <a:noFill/>
          <a:ln w="8890" cap="flat" cmpd="sng" algn="ctr">
            <a:solidFill>
              <a:srgbClr val="020202">
                <a:alpha val="73000"/>
              </a:srgbClr>
            </a:solidFill>
            <a:prstDash val="solid"/>
          </a:ln>
          <a:effectLst/>
        </p:spPr>
        <p:txBody>
          <a:bodyPr rtlCol="0" anchor="ctr"/>
          <a:lstStyle/>
          <a:p>
            <a:pPr algn="ctr"/>
            <a:endParaRPr lang="en-US" dirty="0"/>
          </a:p>
        </p:txBody>
      </p:sp>
      <p:sp>
        <p:nvSpPr>
          <p:cNvPr id="6" name="Freeform: Shape 5"/>
          <p:cNvSpPr/>
          <p:nvPr/>
        </p:nvSpPr>
        <p:spPr>
          <a:xfrm>
            <a:off x="2933700" y="3435861"/>
            <a:ext cx="59531" cy="40482"/>
          </a:xfrm>
          <a:custGeom>
            <a:avLst/>
            <a:gdLst>
              <a:gd name="connsiteX0" fmla="*/ 59531 w 59531"/>
              <a:gd name="connsiteY0" fmla="*/ 40482 h 40482"/>
              <a:gd name="connsiteX1" fmla="*/ 54769 w 59531"/>
              <a:gd name="connsiteY1" fmla="*/ 28575 h 40482"/>
              <a:gd name="connsiteX2" fmla="*/ 47625 w 59531"/>
              <a:gd name="connsiteY2" fmla="*/ 26194 h 40482"/>
              <a:gd name="connsiteX3" fmla="*/ 42863 w 59531"/>
              <a:gd name="connsiteY3" fmla="*/ 19050 h 40482"/>
              <a:gd name="connsiteX4" fmla="*/ 40481 w 59531"/>
              <a:gd name="connsiteY4" fmla="*/ 4763 h 40482"/>
              <a:gd name="connsiteX5" fmla="*/ 26194 w 59531"/>
              <a:gd name="connsiteY5" fmla="*/ 0 h 40482"/>
              <a:gd name="connsiteX6" fmla="*/ 11906 w 59531"/>
              <a:gd name="connsiteY6" fmla="*/ 2382 h 40482"/>
              <a:gd name="connsiteX7" fmla="*/ 0 w 59531"/>
              <a:gd name="connsiteY7" fmla="*/ 4763 h 4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31" h="40482">
                <a:moveTo>
                  <a:pt x="59531" y="40482"/>
                </a:moveTo>
                <a:cubicBezTo>
                  <a:pt x="57944" y="36513"/>
                  <a:pt x="57505" y="31859"/>
                  <a:pt x="54769" y="28575"/>
                </a:cubicBezTo>
                <a:cubicBezTo>
                  <a:pt x="53162" y="26647"/>
                  <a:pt x="49585" y="27762"/>
                  <a:pt x="47625" y="26194"/>
                </a:cubicBezTo>
                <a:cubicBezTo>
                  <a:pt x="45390" y="24406"/>
                  <a:pt x="44450" y="21431"/>
                  <a:pt x="42863" y="19050"/>
                </a:cubicBezTo>
                <a:cubicBezTo>
                  <a:pt x="42069" y="14288"/>
                  <a:pt x="43660" y="8396"/>
                  <a:pt x="40481" y="4763"/>
                </a:cubicBezTo>
                <a:cubicBezTo>
                  <a:pt x="37175" y="985"/>
                  <a:pt x="26194" y="0"/>
                  <a:pt x="26194" y="0"/>
                </a:cubicBezTo>
                <a:cubicBezTo>
                  <a:pt x="21431" y="794"/>
                  <a:pt x="16619" y="1334"/>
                  <a:pt x="11906" y="2382"/>
                </a:cubicBezTo>
                <a:cubicBezTo>
                  <a:pt x="-1066" y="5265"/>
                  <a:pt x="10008" y="4763"/>
                  <a:pt x="0" y="4763"/>
                </a:cubicBezTo>
              </a:path>
            </a:pathLst>
          </a:custGeom>
          <a:noFill/>
          <a:ln w="6350" cap="flat" cmpd="sng" algn="ctr">
            <a:solidFill>
              <a:srgbClr val="020202">
                <a:alpha val="73000"/>
              </a:srgbClr>
            </a:solidFill>
            <a:prstDash val="solid"/>
          </a:ln>
          <a:effectLst/>
        </p:spPr>
        <p:txBody>
          <a:bodyPr rtlCol="0" anchor="ctr"/>
          <a:lstStyle/>
          <a:p>
            <a:pPr algn="ctr"/>
            <a:endParaRPr lang="en-US" dirty="0"/>
          </a:p>
        </p:txBody>
      </p:sp>
      <p:pic>
        <p:nvPicPr>
          <p:cNvPr id="5" name="Picture 4"/>
          <p:cNvPicPr>
            <a:picLocks noChangeAspect="1"/>
          </p:cNvPicPr>
          <p:nvPr/>
        </p:nvPicPr>
        <p:blipFill rotWithShape="1">
          <a:blip r:embed="rId7"/>
          <a:srcRect r="29338"/>
          <a:stretch/>
        </p:blipFill>
        <p:spPr>
          <a:xfrm flipH="1">
            <a:off x="-2" y="1081313"/>
            <a:ext cx="2163457" cy="5138766"/>
          </a:xfrm>
          <a:prstGeom prst="rect">
            <a:avLst/>
          </a:prstGeom>
        </p:spPr>
      </p:pic>
      <p:sp>
        <p:nvSpPr>
          <p:cNvPr id="10" name="Rectangle 9"/>
          <p:cNvSpPr/>
          <p:nvPr/>
        </p:nvSpPr>
        <p:spPr>
          <a:xfrm>
            <a:off x="-1029" y="958595"/>
            <a:ext cx="93392" cy="4995013"/>
          </a:xfrm>
          <a:prstGeom prst="rect">
            <a:avLst/>
          </a:prstGeom>
          <a:gradFill flip="none" rotWithShape="1">
            <a:gsLst>
              <a:gs pos="0">
                <a:schemeClr val="bg1"/>
              </a:gs>
              <a:gs pos="15000">
                <a:schemeClr val="bg1"/>
              </a:gs>
              <a:gs pos="100000">
                <a:schemeClr val="bg1">
                  <a:alpha val="0"/>
                </a:schemeClr>
              </a:gs>
            </a:gsLst>
            <a:lin ang="0" scaled="1"/>
            <a:tileRect/>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2943460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26</a:t>
            </a:fld>
            <a:endParaRPr lang="en-US" dirty="0"/>
          </a:p>
        </p:txBody>
      </p:sp>
      <p:sp>
        <p:nvSpPr>
          <p:cNvPr id="4" name="Title 3"/>
          <p:cNvSpPr>
            <a:spLocks noGrp="1"/>
          </p:cNvSpPr>
          <p:nvPr>
            <p:ph type="title"/>
          </p:nvPr>
        </p:nvSpPr>
        <p:spPr/>
        <p:txBody>
          <a:bodyPr/>
          <a:lstStyle/>
          <a:p>
            <a:r>
              <a:rPr lang="en-US" dirty="0"/>
              <a:t>Threat Modeling</a:t>
            </a:r>
          </a:p>
        </p:txBody>
      </p:sp>
      <p:grpSp>
        <p:nvGrpSpPr>
          <p:cNvPr id="2060" name="Group 2059"/>
          <p:cNvGrpSpPr/>
          <p:nvPr/>
        </p:nvGrpSpPr>
        <p:grpSpPr>
          <a:xfrm>
            <a:off x="-80437" y="968489"/>
            <a:ext cx="2838565" cy="1233751"/>
            <a:chOff x="-19165" y="1121979"/>
            <a:chExt cx="2838565" cy="1233751"/>
          </a:xfrm>
        </p:grpSpPr>
        <p:sp>
          <p:nvSpPr>
            <p:cNvPr id="2059" name="Rectangle: Rounded Corners 2058"/>
            <p:cNvSpPr/>
            <p:nvPr/>
          </p:nvSpPr>
          <p:spPr>
            <a:xfrm>
              <a:off x="163434" y="1228706"/>
              <a:ext cx="2655966" cy="1028894"/>
            </a:xfrm>
            <a:prstGeom prst="roundRect">
              <a:avLst>
                <a:gd name="adj" fmla="val 9080"/>
              </a:avLst>
            </a:prstGeom>
            <a:solidFill>
              <a:schemeClr val="bg1">
                <a:lumMod val="8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4" name="Text Box 307"/>
            <p:cNvSpPr txBox="1">
              <a:spLocks noChangeArrowheads="1"/>
            </p:cNvSpPr>
            <p:nvPr/>
          </p:nvSpPr>
          <p:spPr bwMode="auto">
            <a:xfrm>
              <a:off x="1025380" y="1325981"/>
              <a:ext cx="17940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600" b="1" kern="0" dirty="0">
                  <a:solidFill>
                    <a:srgbClr val="000000"/>
                  </a:solidFill>
                  <a:latin typeface="Calibri"/>
                  <a:cs typeface="Calibri"/>
                </a:rPr>
                <a:t>Define general security objectives</a:t>
              </a:r>
              <a:br>
                <a:rPr lang="en-US" sz="1600" b="1" kern="0" dirty="0">
                  <a:solidFill>
                    <a:srgbClr val="000000"/>
                  </a:solidFill>
                  <a:latin typeface="Calibri"/>
                  <a:cs typeface="Calibri"/>
                </a:rPr>
              </a:br>
              <a:r>
                <a:rPr lang="en-US" sz="1600" b="1" kern="0" dirty="0">
                  <a:solidFill>
                    <a:srgbClr val="000000"/>
                  </a:solidFill>
                  <a:latin typeface="Calibri"/>
                  <a:cs typeface="Calibri"/>
                </a:rPr>
                <a:t>and scope</a:t>
              </a:r>
            </a:p>
          </p:txBody>
        </p:sp>
        <p:grpSp>
          <p:nvGrpSpPr>
            <p:cNvPr id="2056" name="Group 2055"/>
            <p:cNvGrpSpPr/>
            <p:nvPr/>
          </p:nvGrpSpPr>
          <p:grpSpPr>
            <a:xfrm rot="789716">
              <a:off x="-19165" y="1121979"/>
              <a:ext cx="1233751" cy="1233751"/>
              <a:chOff x="4710" y="1045340"/>
              <a:chExt cx="1219200" cy="1219200"/>
            </a:xfrm>
          </p:grpSpPr>
          <p:pic>
            <p:nvPicPr>
              <p:cNvPr id="2055" name="Picture 2054"/>
              <p:cNvPicPr>
                <a:picLocks noChangeAspect="1"/>
              </p:cNvPicPr>
              <p:nvPr/>
            </p:nvPicPr>
            <p:blipFill>
              <a:blip r:embed="rId3"/>
              <a:stretch>
                <a:fillRect/>
              </a:stretch>
            </p:blipFill>
            <p:spPr>
              <a:xfrm>
                <a:off x="4710" y="1045340"/>
                <a:ext cx="1219200" cy="1219200"/>
              </a:xfrm>
              <a:prstGeom prst="rect">
                <a:avLst/>
              </a:prstGeom>
            </p:spPr>
          </p:pic>
          <p:sp>
            <p:nvSpPr>
              <p:cNvPr id="45" name="Text Box 307"/>
              <p:cNvSpPr txBox="1">
                <a:spLocks noChangeArrowheads="1"/>
              </p:cNvSpPr>
              <p:nvPr/>
            </p:nvSpPr>
            <p:spPr bwMode="auto">
              <a:xfrm rot="20888301">
                <a:off x="386347" y="1125835"/>
                <a:ext cx="393796" cy="82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4800" b="1" kern="0" dirty="0">
                    <a:solidFill>
                      <a:schemeClr val="bg1">
                        <a:alpha val="50000"/>
                      </a:schemeClr>
                    </a:solidFill>
                    <a:effectLst>
                      <a:outerShdw blurRad="38100" dist="38100" dir="2700000" algn="tl">
                        <a:srgbClr val="000000">
                          <a:alpha val="43137"/>
                        </a:srgbClr>
                      </a:outerShdw>
                    </a:effectLst>
                    <a:latin typeface="Calibri"/>
                    <a:cs typeface="Calibri"/>
                  </a:rPr>
                  <a:t>1</a:t>
                </a:r>
              </a:p>
            </p:txBody>
          </p:sp>
        </p:grpSp>
      </p:grpSp>
      <p:sp>
        <p:nvSpPr>
          <p:cNvPr id="2057" name="Rectangle 2056"/>
          <p:cNvSpPr/>
          <p:nvPr/>
        </p:nvSpPr>
        <p:spPr>
          <a:xfrm>
            <a:off x="2758128" y="1197099"/>
            <a:ext cx="6385872" cy="830997"/>
          </a:xfrm>
          <a:prstGeom prst="rect">
            <a:avLst/>
          </a:prstGeom>
        </p:spPr>
        <p:txBody>
          <a:bodyPr wrap="square">
            <a:spAutoFit/>
          </a:bodyPr>
          <a:lstStyle/>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Collect existing project documentation and guidelines.</a:t>
            </a:r>
          </a:p>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Gather security requirements already defined for you, such as compliance and project requirements.</a:t>
            </a:r>
          </a:p>
        </p:txBody>
      </p:sp>
      <p:sp>
        <p:nvSpPr>
          <p:cNvPr id="60" name="Rectangle 59"/>
          <p:cNvSpPr/>
          <p:nvPr/>
        </p:nvSpPr>
        <p:spPr>
          <a:xfrm>
            <a:off x="2754411" y="2347058"/>
            <a:ext cx="6389589" cy="1323439"/>
          </a:xfrm>
          <a:prstGeom prst="rect">
            <a:avLst/>
          </a:prstGeom>
        </p:spPr>
        <p:txBody>
          <a:bodyPr wrap="square">
            <a:spAutoFit/>
          </a:bodyPr>
          <a:lstStyle/>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Break up your software into conceptual entry points, components, and boundaries where an attacker might interact with your application.</a:t>
            </a:r>
          </a:p>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Identify assets an attacker might be interested in, who should be allowed to access each area, and how access is controlled.</a:t>
            </a:r>
          </a:p>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Diagram how data flows through the application.</a:t>
            </a:r>
          </a:p>
        </p:txBody>
      </p:sp>
      <p:sp>
        <p:nvSpPr>
          <p:cNvPr id="61" name="Rectangle 60"/>
          <p:cNvSpPr/>
          <p:nvPr/>
        </p:nvSpPr>
        <p:spPr>
          <a:xfrm>
            <a:off x="2754411" y="3943956"/>
            <a:ext cx="6389589" cy="830997"/>
          </a:xfrm>
          <a:prstGeom prst="rect">
            <a:avLst/>
          </a:prstGeom>
        </p:spPr>
        <p:txBody>
          <a:bodyPr wrap="square">
            <a:spAutoFit/>
          </a:bodyPr>
          <a:lstStyle/>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Think like an attacker.</a:t>
            </a:r>
          </a:p>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Examine the application and identify where threats exist.</a:t>
            </a:r>
          </a:p>
          <a:p>
            <a:pPr marL="285750" lvl="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Use tools like STRIDE and DREAD to help you identify and rank threats.</a:t>
            </a:r>
          </a:p>
        </p:txBody>
      </p:sp>
      <p:sp>
        <p:nvSpPr>
          <p:cNvPr id="62" name="Rectangle 61"/>
          <p:cNvSpPr/>
          <p:nvPr/>
        </p:nvSpPr>
        <p:spPr>
          <a:xfrm>
            <a:off x="2754411" y="5305784"/>
            <a:ext cx="6474894" cy="584775"/>
          </a:xfrm>
          <a:prstGeom prst="rect">
            <a:avLst/>
          </a:prstGeom>
        </p:spPr>
        <p:txBody>
          <a:bodyPr wrap="square">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Follow security design patterns to deal with specific types of threats.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Provide countermeasures for each threat you need to address.</a:t>
            </a:r>
          </a:p>
        </p:txBody>
      </p:sp>
      <p:grpSp>
        <p:nvGrpSpPr>
          <p:cNvPr id="73" name="Group 72"/>
          <p:cNvGrpSpPr/>
          <p:nvPr/>
        </p:nvGrpSpPr>
        <p:grpSpPr>
          <a:xfrm>
            <a:off x="-80437" y="2363736"/>
            <a:ext cx="2838565" cy="1233751"/>
            <a:chOff x="-19165" y="1121979"/>
            <a:chExt cx="2838565" cy="1233751"/>
          </a:xfrm>
        </p:grpSpPr>
        <p:sp>
          <p:nvSpPr>
            <p:cNvPr id="74" name="Rectangle: Rounded Corners 73"/>
            <p:cNvSpPr/>
            <p:nvPr/>
          </p:nvSpPr>
          <p:spPr>
            <a:xfrm>
              <a:off x="163434" y="1228706"/>
              <a:ext cx="2655966" cy="1028894"/>
            </a:xfrm>
            <a:prstGeom prst="roundRect">
              <a:avLst>
                <a:gd name="adj" fmla="val 9080"/>
              </a:avLst>
            </a:prstGeom>
            <a:solidFill>
              <a:schemeClr val="bg1">
                <a:lumMod val="8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5" name="Text Box 307"/>
            <p:cNvSpPr txBox="1">
              <a:spLocks noChangeArrowheads="1"/>
            </p:cNvSpPr>
            <p:nvPr/>
          </p:nvSpPr>
          <p:spPr bwMode="auto">
            <a:xfrm>
              <a:off x="1025380" y="1325981"/>
              <a:ext cx="17940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600" b="1" kern="0" dirty="0">
                  <a:solidFill>
                    <a:srgbClr val="000000"/>
                  </a:solidFill>
                  <a:latin typeface="Calibri"/>
                  <a:cs typeface="Calibri"/>
                </a:rPr>
                <a:t>Decompose</a:t>
              </a:r>
              <a:br>
                <a:rPr lang="en-US" sz="1600" b="1" kern="0" dirty="0">
                  <a:solidFill>
                    <a:srgbClr val="000000"/>
                  </a:solidFill>
                  <a:latin typeface="Calibri"/>
                  <a:cs typeface="Calibri"/>
                </a:rPr>
              </a:br>
              <a:r>
                <a:rPr lang="en-US" sz="1600" b="1" kern="0" dirty="0">
                  <a:solidFill>
                    <a:srgbClr val="000000"/>
                  </a:solidFill>
                  <a:latin typeface="Calibri"/>
                  <a:cs typeface="Calibri"/>
                </a:rPr>
                <a:t>the </a:t>
              </a:r>
              <a:br>
                <a:rPr lang="en-US" sz="1600" b="1" kern="0" dirty="0">
                  <a:solidFill>
                    <a:srgbClr val="000000"/>
                  </a:solidFill>
                  <a:latin typeface="Calibri"/>
                  <a:cs typeface="Calibri"/>
                </a:rPr>
              </a:br>
              <a:r>
                <a:rPr lang="en-US" sz="1600" b="1" kern="0" dirty="0">
                  <a:solidFill>
                    <a:srgbClr val="000000"/>
                  </a:solidFill>
                  <a:latin typeface="Calibri"/>
                  <a:cs typeface="Calibri"/>
                </a:rPr>
                <a:t>software</a:t>
              </a:r>
            </a:p>
          </p:txBody>
        </p:sp>
        <p:grpSp>
          <p:nvGrpSpPr>
            <p:cNvPr id="76" name="Group 75"/>
            <p:cNvGrpSpPr/>
            <p:nvPr/>
          </p:nvGrpSpPr>
          <p:grpSpPr>
            <a:xfrm rot="789716">
              <a:off x="-19165" y="1121979"/>
              <a:ext cx="1233751" cy="1233751"/>
              <a:chOff x="4710" y="1045340"/>
              <a:chExt cx="1219200" cy="1219200"/>
            </a:xfrm>
          </p:grpSpPr>
          <p:pic>
            <p:nvPicPr>
              <p:cNvPr id="77" name="Picture 76"/>
              <p:cNvPicPr>
                <a:picLocks noChangeAspect="1"/>
              </p:cNvPicPr>
              <p:nvPr/>
            </p:nvPicPr>
            <p:blipFill>
              <a:blip r:embed="rId3"/>
              <a:stretch>
                <a:fillRect/>
              </a:stretch>
            </p:blipFill>
            <p:spPr>
              <a:xfrm>
                <a:off x="4710" y="1045340"/>
                <a:ext cx="1219200" cy="1219200"/>
              </a:xfrm>
              <a:prstGeom prst="rect">
                <a:avLst/>
              </a:prstGeom>
            </p:spPr>
          </p:pic>
          <p:sp>
            <p:nvSpPr>
              <p:cNvPr id="78" name="Text Box 307"/>
              <p:cNvSpPr txBox="1">
                <a:spLocks noChangeArrowheads="1"/>
              </p:cNvSpPr>
              <p:nvPr/>
            </p:nvSpPr>
            <p:spPr bwMode="auto">
              <a:xfrm rot="20888301">
                <a:off x="386347" y="1125835"/>
                <a:ext cx="393796" cy="82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4800" b="1" kern="0" dirty="0">
                    <a:solidFill>
                      <a:schemeClr val="bg1">
                        <a:alpha val="50000"/>
                      </a:schemeClr>
                    </a:solidFill>
                    <a:effectLst>
                      <a:outerShdw blurRad="38100" dist="38100" dir="2700000" algn="tl">
                        <a:srgbClr val="000000">
                          <a:alpha val="43137"/>
                        </a:srgbClr>
                      </a:outerShdw>
                    </a:effectLst>
                    <a:latin typeface="Calibri"/>
                    <a:cs typeface="Calibri"/>
                  </a:rPr>
                  <a:t>2</a:t>
                </a:r>
              </a:p>
            </p:txBody>
          </p:sp>
        </p:grpSp>
      </p:grpSp>
      <p:grpSp>
        <p:nvGrpSpPr>
          <p:cNvPr id="79" name="Group 78"/>
          <p:cNvGrpSpPr/>
          <p:nvPr/>
        </p:nvGrpSpPr>
        <p:grpSpPr>
          <a:xfrm>
            <a:off x="-80437" y="3758983"/>
            <a:ext cx="2838565" cy="1233751"/>
            <a:chOff x="-19165" y="1121979"/>
            <a:chExt cx="2838565" cy="1233751"/>
          </a:xfrm>
        </p:grpSpPr>
        <p:sp>
          <p:nvSpPr>
            <p:cNvPr id="80" name="Rectangle: Rounded Corners 79"/>
            <p:cNvSpPr/>
            <p:nvPr/>
          </p:nvSpPr>
          <p:spPr>
            <a:xfrm>
              <a:off x="163434" y="1228706"/>
              <a:ext cx="2655966" cy="1028894"/>
            </a:xfrm>
            <a:prstGeom prst="roundRect">
              <a:avLst>
                <a:gd name="adj" fmla="val 9080"/>
              </a:avLst>
            </a:prstGeom>
            <a:solidFill>
              <a:schemeClr val="bg1">
                <a:lumMod val="8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81" name="Text Box 307"/>
            <p:cNvSpPr txBox="1">
              <a:spLocks noChangeArrowheads="1"/>
            </p:cNvSpPr>
            <p:nvPr/>
          </p:nvSpPr>
          <p:spPr bwMode="auto">
            <a:xfrm>
              <a:off x="1025380" y="1325981"/>
              <a:ext cx="13218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600" b="1" kern="0" dirty="0">
                  <a:solidFill>
                    <a:srgbClr val="000000"/>
                  </a:solidFill>
                  <a:latin typeface="Calibri"/>
                  <a:cs typeface="Calibri"/>
                </a:rPr>
                <a:t>Identify</a:t>
              </a:r>
              <a:br>
                <a:rPr lang="en-US" sz="1600" b="1" kern="0" dirty="0">
                  <a:solidFill>
                    <a:srgbClr val="000000"/>
                  </a:solidFill>
                  <a:latin typeface="Calibri"/>
                  <a:cs typeface="Calibri"/>
                </a:rPr>
              </a:br>
              <a:r>
                <a:rPr lang="en-US" sz="1600" b="1" kern="0" dirty="0">
                  <a:solidFill>
                    <a:srgbClr val="000000"/>
                  </a:solidFill>
                  <a:latin typeface="Calibri"/>
                  <a:cs typeface="Calibri"/>
                </a:rPr>
                <a:t>and rank threats</a:t>
              </a:r>
            </a:p>
          </p:txBody>
        </p:sp>
        <p:grpSp>
          <p:nvGrpSpPr>
            <p:cNvPr id="82" name="Group 81"/>
            <p:cNvGrpSpPr/>
            <p:nvPr/>
          </p:nvGrpSpPr>
          <p:grpSpPr>
            <a:xfrm rot="789716">
              <a:off x="-19165" y="1121979"/>
              <a:ext cx="1233751" cy="1233751"/>
              <a:chOff x="4710" y="1045340"/>
              <a:chExt cx="1219200" cy="1219200"/>
            </a:xfrm>
          </p:grpSpPr>
          <p:pic>
            <p:nvPicPr>
              <p:cNvPr id="83" name="Picture 82"/>
              <p:cNvPicPr>
                <a:picLocks noChangeAspect="1"/>
              </p:cNvPicPr>
              <p:nvPr/>
            </p:nvPicPr>
            <p:blipFill>
              <a:blip r:embed="rId3"/>
              <a:stretch>
                <a:fillRect/>
              </a:stretch>
            </p:blipFill>
            <p:spPr>
              <a:xfrm>
                <a:off x="4710" y="1045340"/>
                <a:ext cx="1219200" cy="1219200"/>
              </a:xfrm>
              <a:prstGeom prst="rect">
                <a:avLst/>
              </a:prstGeom>
            </p:spPr>
          </p:pic>
          <p:sp>
            <p:nvSpPr>
              <p:cNvPr id="84" name="Text Box 307"/>
              <p:cNvSpPr txBox="1">
                <a:spLocks noChangeArrowheads="1"/>
              </p:cNvSpPr>
              <p:nvPr/>
            </p:nvSpPr>
            <p:spPr bwMode="auto">
              <a:xfrm rot="20888301">
                <a:off x="386347" y="1125835"/>
                <a:ext cx="393796" cy="82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4800" b="1" kern="0" dirty="0">
                    <a:solidFill>
                      <a:schemeClr val="bg1">
                        <a:alpha val="50000"/>
                      </a:schemeClr>
                    </a:solidFill>
                    <a:effectLst>
                      <a:outerShdw blurRad="38100" dist="38100" dir="2700000" algn="tl">
                        <a:srgbClr val="000000">
                          <a:alpha val="43137"/>
                        </a:srgbClr>
                      </a:outerShdw>
                    </a:effectLst>
                    <a:latin typeface="Calibri"/>
                    <a:cs typeface="Calibri"/>
                  </a:rPr>
                  <a:t>3</a:t>
                </a:r>
              </a:p>
            </p:txBody>
          </p:sp>
        </p:grpSp>
      </p:grpSp>
      <p:grpSp>
        <p:nvGrpSpPr>
          <p:cNvPr id="85" name="Group 84"/>
          <p:cNvGrpSpPr/>
          <p:nvPr/>
        </p:nvGrpSpPr>
        <p:grpSpPr>
          <a:xfrm>
            <a:off x="-80437" y="5154230"/>
            <a:ext cx="2838565" cy="1233751"/>
            <a:chOff x="-19165" y="1121979"/>
            <a:chExt cx="2838565" cy="1233751"/>
          </a:xfrm>
        </p:grpSpPr>
        <p:sp>
          <p:nvSpPr>
            <p:cNvPr id="86" name="Rectangle: Rounded Corners 85"/>
            <p:cNvSpPr/>
            <p:nvPr/>
          </p:nvSpPr>
          <p:spPr>
            <a:xfrm>
              <a:off x="163434" y="1228706"/>
              <a:ext cx="2655966" cy="1028894"/>
            </a:xfrm>
            <a:prstGeom prst="roundRect">
              <a:avLst>
                <a:gd name="adj" fmla="val 9080"/>
              </a:avLst>
            </a:prstGeom>
            <a:solidFill>
              <a:schemeClr val="bg1">
                <a:lumMod val="8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87" name="Text Box 307"/>
            <p:cNvSpPr txBox="1">
              <a:spLocks noChangeArrowheads="1"/>
            </p:cNvSpPr>
            <p:nvPr/>
          </p:nvSpPr>
          <p:spPr bwMode="auto">
            <a:xfrm>
              <a:off x="1128072" y="1325981"/>
              <a:ext cx="16913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600" b="1" kern="0" dirty="0">
                  <a:solidFill>
                    <a:srgbClr val="000000"/>
                  </a:solidFill>
                  <a:latin typeface="Calibri"/>
                  <a:cs typeface="Calibri"/>
                </a:rPr>
                <a:t>Counter</a:t>
              </a:r>
              <a:br>
                <a:rPr lang="en-US" sz="1600" b="1" kern="0" dirty="0">
                  <a:solidFill>
                    <a:srgbClr val="000000"/>
                  </a:solidFill>
                  <a:latin typeface="Calibri"/>
                  <a:cs typeface="Calibri"/>
                </a:rPr>
              </a:br>
              <a:r>
                <a:rPr lang="en-US" sz="1600" b="1" kern="0" dirty="0">
                  <a:solidFill>
                    <a:srgbClr val="000000"/>
                  </a:solidFill>
                  <a:latin typeface="Calibri"/>
                  <a:cs typeface="Calibri"/>
                </a:rPr>
                <a:t>each</a:t>
              </a:r>
              <a:br>
                <a:rPr lang="en-US" sz="1600" b="1" kern="0" dirty="0">
                  <a:solidFill>
                    <a:srgbClr val="000000"/>
                  </a:solidFill>
                  <a:latin typeface="Calibri"/>
                  <a:cs typeface="Calibri"/>
                </a:rPr>
              </a:br>
              <a:r>
                <a:rPr lang="en-US" sz="1600" b="1" kern="0" dirty="0">
                  <a:solidFill>
                    <a:srgbClr val="000000"/>
                  </a:solidFill>
                  <a:latin typeface="Calibri"/>
                  <a:cs typeface="Calibri"/>
                </a:rPr>
                <a:t>threat</a:t>
              </a:r>
            </a:p>
          </p:txBody>
        </p:sp>
        <p:grpSp>
          <p:nvGrpSpPr>
            <p:cNvPr id="88" name="Group 87"/>
            <p:cNvGrpSpPr/>
            <p:nvPr/>
          </p:nvGrpSpPr>
          <p:grpSpPr>
            <a:xfrm rot="789716">
              <a:off x="-19165" y="1121979"/>
              <a:ext cx="1233751" cy="1233751"/>
              <a:chOff x="4710" y="1045340"/>
              <a:chExt cx="1219200" cy="1219200"/>
            </a:xfrm>
          </p:grpSpPr>
          <p:pic>
            <p:nvPicPr>
              <p:cNvPr id="89" name="Picture 88"/>
              <p:cNvPicPr>
                <a:picLocks noChangeAspect="1"/>
              </p:cNvPicPr>
              <p:nvPr/>
            </p:nvPicPr>
            <p:blipFill>
              <a:blip r:embed="rId3"/>
              <a:stretch>
                <a:fillRect/>
              </a:stretch>
            </p:blipFill>
            <p:spPr>
              <a:xfrm>
                <a:off x="4710" y="1045340"/>
                <a:ext cx="1219200" cy="1219200"/>
              </a:xfrm>
              <a:prstGeom prst="rect">
                <a:avLst/>
              </a:prstGeom>
            </p:spPr>
          </p:pic>
          <p:sp>
            <p:nvSpPr>
              <p:cNvPr id="90" name="Text Box 307"/>
              <p:cNvSpPr txBox="1">
                <a:spLocks noChangeArrowheads="1"/>
              </p:cNvSpPr>
              <p:nvPr/>
            </p:nvSpPr>
            <p:spPr bwMode="auto">
              <a:xfrm rot="20888301">
                <a:off x="386347" y="1125835"/>
                <a:ext cx="393796" cy="82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4800" b="1" kern="0" dirty="0">
                    <a:solidFill>
                      <a:schemeClr val="bg1">
                        <a:alpha val="50000"/>
                      </a:schemeClr>
                    </a:solidFill>
                    <a:effectLst>
                      <a:outerShdw blurRad="38100" dist="38100" dir="2700000" algn="tl">
                        <a:srgbClr val="000000">
                          <a:alpha val="43137"/>
                        </a:srgbClr>
                      </a:outerShdw>
                    </a:effectLst>
                    <a:latin typeface="Calibri"/>
                    <a:cs typeface="Calibri"/>
                  </a:rPr>
                  <a:t>4</a:t>
                </a:r>
              </a:p>
            </p:txBody>
          </p:sp>
        </p:grpSp>
      </p:grpSp>
    </p:spTree>
    <p:extLst>
      <p:ext uri="{BB962C8B-B14F-4D97-AF65-F5344CB8AC3E}">
        <p14:creationId xmlns:p14="http://schemas.microsoft.com/office/powerpoint/2010/main" val="2441464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28F074-3A0C-4698-A2EA-E7F9D5DDDD48}"/>
              </a:ext>
            </a:extLst>
          </p:cNvPr>
          <p:cNvSpPr>
            <a:spLocks noGrp="1"/>
          </p:cNvSpPr>
          <p:nvPr>
            <p:ph type="sldNum" sz="quarter" idx="12"/>
          </p:nvPr>
        </p:nvSpPr>
        <p:spPr/>
        <p:txBody>
          <a:bodyPr/>
          <a:lstStyle/>
          <a:p>
            <a:fld id="{A8160BDD-7155-D744-B749-9730458604AD}" type="slidenum">
              <a:rPr lang="en-US" smtClean="0"/>
              <a:pPr/>
              <a:t>27</a:t>
            </a:fld>
            <a:endParaRPr lang="en-US" dirty="0"/>
          </a:p>
        </p:txBody>
      </p:sp>
      <p:sp>
        <p:nvSpPr>
          <p:cNvPr id="3" name="Content Placeholder 2">
            <a:extLst>
              <a:ext uri="{FF2B5EF4-FFF2-40B4-BE49-F238E27FC236}">
                <a16:creationId xmlns:a16="http://schemas.microsoft.com/office/drawing/2014/main" id="{2A0BED8E-DB15-40A4-9CD3-854B0A0D28D2}"/>
              </a:ext>
            </a:extLst>
          </p:cNvPr>
          <p:cNvSpPr>
            <a:spLocks noGrp="1"/>
          </p:cNvSpPr>
          <p:nvPr>
            <p:ph idx="1"/>
          </p:nvPr>
        </p:nvSpPr>
        <p:spPr/>
        <p:txBody>
          <a:bodyPr>
            <a:normAutofit/>
          </a:bodyPr>
          <a:lstStyle/>
          <a:p>
            <a:r>
              <a:rPr lang="en-US" dirty="0"/>
              <a:t>Can save time and problems in the development process.</a:t>
            </a:r>
          </a:p>
          <a:p>
            <a:r>
              <a:rPr lang="en-US" dirty="0"/>
              <a:t>Enables you to identify design flaws during design, before you start writing code.</a:t>
            </a:r>
          </a:p>
          <a:p>
            <a:r>
              <a:rPr lang="en-US" dirty="0"/>
              <a:t>Reduces the time and cost needed to fix security issues later on.</a:t>
            </a:r>
          </a:p>
          <a:p>
            <a:r>
              <a:rPr lang="en-US" dirty="0"/>
              <a:t>May save time in testing since it will show where security tests are needed.</a:t>
            </a:r>
          </a:p>
          <a:p>
            <a:r>
              <a:rPr lang="en-US" dirty="0"/>
              <a:t>Much more specific than a general project risk analysis.</a:t>
            </a:r>
          </a:p>
          <a:p>
            <a:r>
              <a:rPr lang="en-US" dirty="0"/>
              <a:t>Will help you perform two types of cost/benefit analysis:</a:t>
            </a:r>
          </a:p>
          <a:p>
            <a:pPr lvl="1"/>
            <a:r>
              <a:rPr lang="en-US" dirty="0"/>
              <a:t>Difficulty vs payoff for an attacker</a:t>
            </a:r>
          </a:p>
          <a:p>
            <a:pPr lvl="1"/>
            <a:r>
              <a:rPr lang="en-US" dirty="0"/>
              <a:t>Value of a countermeasure against the probability of an attack</a:t>
            </a:r>
          </a:p>
          <a:p>
            <a:r>
              <a:rPr lang="en-US" dirty="0"/>
              <a:t>Consider how attractive a target is.</a:t>
            </a:r>
          </a:p>
          <a:p>
            <a:r>
              <a:rPr lang="en-US" dirty="0"/>
              <a:t>Provides a high level of detail and insight into potential vulnerabilities in first draft of architecture.</a:t>
            </a:r>
          </a:p>
          <a:p>
            <a:r>
              <a:rPr lang="en-US" dirty="0"/>
              <a:t>Enables design improvements before any code is written, eliminating the time and expense of rework later.</a:t>
            </a:r>
          </a:p>
          <a:p>
            <a:r>
              <a:rPr lang="en-US" dirty="0"/>
              <a:t>Should be performed even by solo developers or small teams who don't generally perform a formal risk analysis process.</a:t>
            </a:r>
          </a:p>
        </p:txBody>
      </p:sp>
      <p:sp>
        <p:nvSpPr>
          <p:cNvPr id="4" name="Title 3">
            <a:extLst>
              <a:ext uri="{FF2B5EF4-FFF2-40B4-BE49-F238E27FC236}">
                <a16:creationId xmlns:a16="http://schemas.microsoft.com/office/drawing/2014/main" id="{8C1BDD42-0611-48C0-8DE9-1E76ED8573E0}"/>
              </a:ext>
            </a:extLst>
          </p:cNvPr>
          <p:cNvSpPr>
            <a:spLocks noGrp="1"/>
          </p:cNvSpPr>
          <p:nvPr>
            <p:ph type="title"/>
          </p:nvPr>
        </p:nvSpPr>
        <p:spPr/>
        <p:txBody>
          <a:bodyPr/>
          <a:lstStyle/>
          <a:p>
            <a:r>
              <a:rPr lang="en-US" dirty="0"/>
              <a:t>Benefits of Threat Modeling</a:t>
            </a:r>
          </a:p>
        </p:txBody>
      </p:sp>
    </p:spTree>
    <p:extLst>
      <p:ext uri="{BB962C8B-B14F-4D97-AF65-F5344CB8AC3E}">
        <p14:creationId xmlns:p14="http://schemas.microsoft.com/office/powerpoint/2010/main" val="1583906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D77FFA-8535-473B-A0C5-4FE1D1C3649A}"/>
              </a:ext>
            </a:extLst>
          </p:cNvPr>
          <p:cNvSpPr>
            <a:spLocks noGrp="1"/>
          </p:cNvSpPr>
          <p:nvPr>
            <p:ph type="sldNum" sz="quarter" idx="12"/>
          </p:nvPr>
        </p:nvSpPr>
        <p:spPr/>
        <p:txBody>
          <a:bodyPr/>
          <a:lstStyle/>
          <a:p>
            <a:fld id="{A8160BDD-7155-D744-B749-9730458604AD}" type="slidenum">
              <a:rPr lang="en-US" smtClean="0"/>
              <a:pPr/>
              <a:t>28</a:t>
            </a:fld>
            <a:endParaRPr lang="en-US" dirty="0"/>
          </a:p>
        </p:txBody>
      </p:sp>
      <p:sp>
        <p:nvSpPr>
          <p:cNvPr id="3" name="Content Placeholder 2">
            <a:extLst>
              <a:ext uri="{FF2B5EF4-FFF2-40B4-BE49-F238E27FC236}">
                <a16:creationId xmlns:a16="http://schemas.microsoft.com/office/drawing/2014/main" id="{0603606F-E617-4C23-9DD6-994B737313A6}"/>
              </a:ext>
            </a:extLst>
          </p:cNvPr>
          <p:cNvSpPr>
            <a:spLocks noGrp="1"/>
          </p:cNvSpPr>
          <p:nvPr>
            <p:ph idx="1"/>
          </p:nvPr>
        </p:nvSpPr>
        <p:spPr/>
        <p:txBody>
          <a:bodyPr/>
          <a:lstStyle/>
          <a:p>
            <a:r>
              <a:rPr lang="en-US" dirty="0"/>
              <a:t>Before you even begin threat modeling, some security requirements may already have been defined. </a:t>
            </a:r>
          </a:p>
          <a:p>
            <a:pPr lvl="1"/>
            <a:r>
              <a:rPr lang="en-US" dirty="0"/>
              <a:t>Compliance requirements that dictate certain parameters of the final design.</a:t>
            </a:r>
          </a:p>
          <a:p>
            <a:pPr lvl="1"/>
            <a:r>
              <a:rPr lang="en-US" dirty="0"/>
              <a:t>Non-functional or functional requirements spelled out by project stakeholders.</a:t>
            </a:r>
          </a:p>
          <a:p>
            <a:pPr lvl="1"/>
            <a:r>
              <a:rPr lang="en-US" dirty="0"/>
              <a:t>Business requirements, software requirements, company standards, API documentation, and so forth, which you'll want to have on hand as you perform threat modeling.</a:t>
            </a:r>
          </a:p>
          <a:p>
            <a:r>
              <a:rPr lang="en-US" dirty="0"/>
              <a:t>Start by pulling together:</a:t>
            </a:r>
          </a:p>
          <a:p>
            <a:pPr lvl="1"/>
            <a:r>
              <a:rPr lang="en-US" dirty="0"/>
              <a:t>Information sources for security requirements, such as:</a:t>
            </a:r>
          </a:p>
          <a:p>
            <a:pPr lvl="2"/>
            <a:r>
              <a:rPr lang="en-US" dirty="0"/>
              <a:t>Project risk analysis</a:t>
            </a:r>
          </a:p>
          <a:p>
            <a:pPr lvl="2"/>
            <a:r>
              <a:rPr lang="en-US" dirty="0"/>
              <a:t>Business requirements</a:t>
            </a:r>
          </a:p>
          <a:p>
            <a:pPr lvl="2"/>
            <a:r>
              <a:rPr lang="en-US" dirty="0"/>
              <a:t>Functional requirements</a:t>
            </a:r>
          </a:p>
          <a:p>
            <a:pPr lvl="2"/>
            <a:r>
              <a:rPr lang="en-US" dirty="0"/>
              <a:t>Non-functional requirements</a:t>
            </a:r>
          </a:p>
          <a:p>
            <a:pPr lvl="1"/>
            <a:r>
              <a:rPr lang="en-US" dirty="0"/>
              <a:t>Any general security, compliance, and other relevant security requirements.</a:t>
            </a:r>
          </a:p>
        </p:txBody>
      </p:sp>
      <p:sp>
        <p:nvSpPr>
          <p:cNvPr id="4" name="Title 3">
            <a:extLst>
              <a:ext uri="{FF2B5EF4-FFF2-40B4-BE49-F238E27FC236}">
                <a16:creationId xmlns:a16="http://schemas.microsoft.com/office/drawing/2014/main" id="{41A0D3B6-6357-4585-83DF-74E758854D45}"/>
              </a:ext>
            </a:extLst>
          </p:cNvPr>
          <p:cNvSpPr>
            <a:spLocks noGrp="1"/>
          </p:cNvSpPr>
          <p:nvPr>
            <p:ph type="title"/>
          </p:nvPr>
        </p:nvSpPr>
        <p:spPr/>
        <p:txBody>
          <a:bodyPr/>
          <a:lstStyle/>
          <a:p>
            <a:r>
              <a:rPr lang="en-US" dirty="0"/>
              <a:t>Step 1: Define General Security Objectives and Scope</a:t>
            </a:r>
          </a:p>
        </p:txBody>
      </p:sp>
    </p:spTree>
    <p:extLst>
      <p:ext uri="{BB962C8B-B14F-4D97-AF65-F5344CB8AC3E}">
        <p14:creationId xmlns:p14="http://schemas.microsoft.com/office/powerpoint/2010/main" val="2975736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E379C-E062-4F39-8EBF-75AD5BA2BB85}"/>
              </a:ext>
            </a:extLst>
          </p:cNvPr>
          <p:cNvSpPr>
            <a:spLocks noGrp="1"/>
          </p:cNvSpPr>
          <p:nvPr>
            <p:ph type="sldNum" sz="quarter" idx="12"/>
          </p:nvPr>
        </p:nvSpPr>
        <p:spPr/>
        <p:txBody>
          <a:bodyPr/>
          <a:lstStyle/>
          <a:p>
            <a:fld id="{A8160BDD-7155-D744-B749-9730458604AD}" type="slidenum">
              <a:rPr lang="en-US" smtClean="0"/>
              <a:pPr/>
              <a:t>29</a:t>
            </a:fld>
            <a:endParaRPr lang="en-US" dirty="0"/>
          </a:p>
        </p:txBody>
      </p:sp>
      <p:sp>
        <p:nvSpPr>
          <p:cNvPr id="3" name="Content Placeholder 2">
            <a:extLst>
              <a:ext uri="{FF2B5EF4-FFF2-40B4-BE49-F238E27FC236}">
                <a16:creationId xmlns:a16="http://schemas.microsoft.com/office/drawing/2014/main" id="{5D64FE52-B094-4B6F-AB5D-699F5A9BFF3E}"/>
              </a:ext>
            </a:extLst>
          </p:cNvPr>
          <p:cNvSpPr>
            <a:spLocks noGrp="1"/>
          </p:cNvSpPr>
          <p:nvPr>
            <p:ph idx="1"/>
          </p:nvPr>
        </p:nvSpPr>
        <p:spPr/>
        <p:txBody>
          <a:bodyPr>
            <a:normAutofit lnSpcReduction="10000"/>
          </a:bodyPr>
          <a:lstStyle/>
          <a:p>
            <a:r>
              <a:rPr lang="en-US" dirty="0"/>
              <a:t>Threat modeling applications:</a:t>
            </a:r>
          </a:p>
          <a:p>
            <a:pPr lvl="1"/>
            <a:r>
              <a:rPr lang="en-US" dirty="0"/>
              <a:t>Can help to automate the task of documenting and creating a report. </a:t>
            </a:r>
          </a:p>
          <a:p>
            <a:pPr lvl="1"/>
            <a:r>
              <a:rPr lang="en-US" dirty="0"/>
              <a:t>May include diagramming features.</a:t>
            </a:r>
          </a:p>
          <a:p>
            <a:pPr lvl="1"/>
            <a:r>
              <a:rPr lang="en-US" dirty="0"/>
              <a:t>May be free.</a:t>
            </a:r>
          </a:p>
          <a:p>
            <a:r>
              <a:rPr lang="en-US" dirty="0"/>
              <a:t>Word processing and spreadsheet documents are sufficient for the task of documenting a threat model. </a:t>
            </a:r>
          </a:p>
          <a:p>
            <a:r>
              <a:rPr lang="en-US" dirty="0"/>
              <a:t>Threat modeling templates are available for applications like Word, or you can create your own.</a:t>
            </a:r>
          </a:p>
          <a:p>
            <a:r>
              <a:rPr lang="en-US" dirty="0"/>
              <a:t>Example tools:</a:t>
            </a:r>
          </a:p>
          <a:p>
            <a:pPr lvl="1"/>
            <a:r>
              <a:rPr lang="en-US" dirty="0"/>
              <a:t>MyAppSecurity ThreatModeler (Commercial application) </a:t>
            </a:r>
            <a:br>
              <a:rPr lang="en-US" dirty="0"/>
            </a:br>
            <a:r>
              <a:rPr lang="en-US" dirty="0">
                <a:hlinkClick r:id="rId2"/>
              </a:rPr>
              <a:t>http://threatmodeler.com/</a:t>
            </a:r>
            <a:endParaRPr lang="en-US" dirty="0"/>
          </a:p>
          <a:p>
            <a:pPr lvl="1"/>
            <a:r>
              <a:rPr lang="en-US" dirty="0"/>
              <a:t>Microsoft Threat Modeling Tool 2016 (Free application)</a:t>
            </a:r>
            <a:br>
              <a:rPr lang="en-US" dirty="0"/>
            </a:br>
            <a:r>
              <a:rPr lang="en-US" dirty="0">
                <a:hlinkClick r:id="rId3"/>
              </a:rPr>
              <a:t>https://www.microsoft.com/en-us/download/details.aspx?id=49168</a:t>
            </a:r>
            <a:endParaRPr lang="en-US" dirty="0"/>
          </a:p>
          <a:p>
            <a:pPr lvl="1"/>
            <a:r>
              <a:rPr lang="en-US" dirty="0"/>
              <a:t>SeaSponge (Free web application)</a:t>
            </a:r>
            <a:br>
              <a:rPr lang="en-US" dirty="0"/>
            </a:br>
            <a:r>
              <a:rPr lang="en-US" dirty="0">
                <a:hlinkClick r:id="rId4"/>
              </a:rPr>
              <a:t>http://mozilla.github.io/seasponge/#/</a:t>
            </a:r>
            <a:endParaRPr lang="en-US" dirty="0"/>
          </a:p>
          <a:p>
            <a:pPr lvl="1"/>
            <a:r>
              <a:rPr lang="en-US" dirty="0"/>
              <a:t>Trike (Free spreadsheet template)</a:t>
            </a:r>
            <a:br>
              <a:rPr lang="en-US" dirty="0"/>
            </a:br>
            <a:r>
              <a:rPr lang="en-US" dirty="0">
                <a:hlinkClick r:id="rId5"/>
              </a:rPr>
              <a:t>http://octotrike.org/</a:t>
            </a:r>
            <a:endParaRPr lang="en-US" dirty="0"/>
          </a:p>
          <a:p>
            <a:endParaRPr lang="en-US" dirty="0"/>
          </a:p>
        </p:txBody>
      </p:sp>
      <p:sp>
        <p:nvSpPr>
          <p:cNvPr id="4" name="Title 3">
            <a:extLst>
              <a:ext uri="{FF2B5EF4-FFF2-40B4-BE49-F238E27FC236}">
                <a16:creationId xmlns:a16="http://schemas.microsoft.com/office/drawing/2014/main" id="{BF4DCF47-039F-4F02-85AF-109F4AB7CBAE}"/>
              </a:ext>
            </a:extLst>
          </p:cNvPr>
          <p:cNvSpPr>
            <a:spLocks noGrp="1"/>
          </p:cNvSpPr>
          <p:nvPr>
            <p:ph type="title"/>
          </p:nvPr>
        </p:nvSpPr>
        <p:spPr/>
        <p:txBody>
          <a:bodyPr/>
          <a:lstStyle/>
          <a:p>
            <a:r>
              <a:rPr lang="en-US" dirty="0"/>
              <a:t>Tooling and Documentation (Slide 1 of 2)</a:t>
            </a:r>
          </a:p>
        </p:txBody>
      </p:sp>
      <p:pic>
        <p:nvPicPr>
          <p:cNvPr id="1026" name="Picture 2" descr="Image result for documentation png">
            <a:extLst>
              <a:ext uri="{FF2B5EF4-FFF2-40B4-BE49-F238E27FC236}">
                <a16:creationId xmlns:a16="http://schemas.microsoft.com/office/drawing/2014/main" id="{FCDED55F-707E-41E0-A774-2FDE02178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9184" y="4723032"/>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729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a:t>
            </a:fld>
            <a:endParaRPr lang="en-US" dirty="0"/>
          </a:p>
        </p:txBody>
      </p:sp>
      <p:sp>
        <p:nvSpPr>
          <p:cNvPr id="3" name="Content Placeholder 2"/>
          <p:cNvSpPr>
            <a:spLocks noGrp="1"/>
          </p:cNvSpPr>
          <p:nvPr>
            <p:ph idx="1"/>
          </p:nvPr>
        </p:nvSpPr>
        <p:spPr/>
        <p:txBody>
          <a:bodyPr>
            <a:normAutofit fontScale="92500" lnSpcReduction="10000"/>
          </a:bodyPr>
          <a:lstStyle/>
          <a:p>
            <a:r>
              <a:rPr lang="en-US" dirty="0"/>
              <a:t>Your focus on security should improve:</a:t>
            </a:r>
          </a:p>
          <a:p>
            <a:pPr lvl="1"/>
            <a:r>
              <a:rPr lang="en-US" dirty="0"/>
              <a:t>The software you produce.</a:t>
            </a:r>
          </a:p>
          <a:p>
            <a:pPr lvl="1"/>
            <a:r>
              <a:rPr lang="en-US" dirty="0"/>
              <a:t>The processes and tools you use to produce software.</a:t>
            </a:r>
          </a:p>
          <a:p>
            <a:r>
              <a:rPr lang="en-US" dirty="0"/>
              <a:t>Some organizations focus on security issues in testing or </a:t>
            </a:r>
            <a:br>
              <a:rPr lang="en-US" dirty="0"/>
            </a:br>
            <a:r>
              <a:rPr lang="en-US" dirty="0"/>
              <a:t>development, but neglect security in the design phase. </a:t>
            </a:r>
          </a:p>
          <a:p>
            <a:r>
              <a:rPr lang="en-US" dirty="0"/>
              <a:t>Design flaws:</a:t>
            </a:r>
          </a:p>
          <a:p>
            <a:pPr lvl="1"/>
            <a:r>
              <a:rPr lang="en-US" dirty="0"/>
              <a:t>Are responsible for an estimated 50% of security issues.</a:t>
            </a:r>
          </a:p>
          <a:p>
            <a:pPr lvl="1"/>
            <a:r>
              <a:rPr lang="en-US" dirty="0"/>
              <a:t>Are typically harder to detect during testing</a:t>
            </a:r>
            <a:br>
              <a:rPr lang="en-US" dirty="0"/>
            </a:br>
            <a:r>
              <a:rPr lang="en-US" dirty="0"/>
              <a:t>and more costly to correct than coding flaws.</a:t>
            </a:r>
          </a:p>
          <a:p>
            <a:pPr lvl="1"/>
            <a:r>
              <a:rPr lang="en-US" dirty="0"/>
              <a:t>Are less costly and less complicated to fix</a:t>
            </a:r>
            <a:br>
              <a:rPr lang="en-US" dirty="0"/>
            </a:br>
            <a:r>
              <a:rPr lang="en-US" dirty="0"/>
              <a:t>the earlier they are found.</a:t>
            </a:r>
          </a:p>
          <a:p>
            <a:r>
              <a:rPr lang="en-US" dirty="0"/>
              <a:t>Good development process is the key to secure app development.</a:t>
            </a:r>
          </a:p>
          <a:p>
            <a:r>
              <a:rPr lang="en-US" dirty="0"/>
              <a:t>Many aspects of security are inexpensive to implement, particularly if done early in a project.</a:t>
            </a:r>
          </a:p>
          <a:p>
            <a:r>
              <a:rPr lang="en-US" dirty="0"/>
              <a:t>As you promote secure app development in your organization, find ways to integrate it into the entire process.</a:t>
            </a:r>
          </a:p>
          <a:p>
            <a:r>
              <a:rPr lang="en-US" dirty="0"/>
              <a:t>It requires much more effort to remediate for bad security design at the end of the project than to build security into the design from the start.</a:t>
            </a:r>
          </a:p>
        </p:txBody>
      </p:sp>
      <p:sp>
        <p:nvSpPr>
          <p:cNvPr id="4" name="Title 3"/>
          <p:cNvSpPr>
            <a:spLocks noGrp="1"/>
          </p:cNvSpPr>
          <p:nvPr>
            <p:ph type="title"/>
          </p:nvPr>
        </p:nvSpPr>
        <p:spPr/>
        <p:txBody>
          <a:bodyPr/>
          <a:lstStyle/>
          <a:p>
            <a:r>
              <a:rPr lang="en-US" dirty="0"/>
              <a:t>Security in the Design Phase</a:t>
            </a:r>
          </a:p>
        </p:txBody>
      </p:sp>
      <p:graphicFrame>
        <p:nvGraphicFramePr>
          <p:cNvPr id="5" name="Diagram 4">
            <a:extLst>
              <a:ext uri="{FF2B5EF4-FFF2-40B4-BE49-F238E27FC236}">
                <a16:creationId xmlns:a16="http://schemas.microsoft.com/office/drawing/2014/main" id="{84DCA131-4848-4187-B91D-E2E4C255F84D}"/>
              </a:ext>
            </a:extLst>
          </p:cNvPr>
          <p:cNvGraphicFramePr/>
          <p:nvPr/>
        </p:nvGraphicFramePr>
        <p:xfrm>
          <a:off x="5774023" y="944880"/>
          <a:ext cx="3381407" cy="2965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2483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E379C-E062-4F39-8EBF-75AD5BA2BB85}"/>
              </a:ext>
            </a:extLst>
          </p:cNvPr>
          <p:cNvSpPr>
            <a:spLocks noGrp="1"/>
          </p:cNvSpPr>
          <p:nvPr>
            <p:ph type="sldNum" sz="quarter" idx="12"/>
          </p:nvPr>
        </p:nvSpPr>
        <p:spPr/>
        <p:txBody>
          <a:bodyPr/>
          <a:lstStyle/>
          <a:p>
            <a:fld id="{A8160BDD-7155-D744-B749-9730458604AD}" type="slidenum">
              <a:rPr lang="en-US" smtClean="0"/>
              <a:pPr/>
              <a:t>30</a:t>
            </a:fld>
            <a:endParaRPr lang="en-US" dirty="0"/>
          </a:p>
        </p:txBody>
      </p:sp>
      <p:sp>
        <p:nvSpPr>
          <p:cNvPr id="3" name="Content Placeholder 2">
            <a:extLst>
              <a:ext uri="{FF2B5EF4-FFF2-40B4-BE49-F238E27FC236}">
                <a16:creationId xmlns:a16="http://schemas.microsoft.com/office/drawing/2014/main" id="{5D64FE52-B094-4B6F-AB5D-699F5A9BFF3E}"/>
              </a:ext>
            </a:extLst>
          </p:cNvPr>
          <p:cNvSpPr>
            <a:spLocks noGrp="1"/>
          </p:cNvSpPr>
          <p:nvPr>
            <p:ph idx="1"/>
          </p:nvPr>
        </p:nvSpPr>
        <p:spPr/>
        <p:txBody>
          <a:bodyPr>
            <a:normAutofit/>
          </a:bodyPr>
          <a:lstStyle/>
          <a:p>
            <a:r>
              <a:rPr lang="en-US" dirty="0"/>
              <a:t>You should include:</a:t>
            </a:r>
          </a:p>
          <a:p>
            <a:pPr lvl="1"/>
            <a:r>
              <a:rPr lang="en-US" dirty="0"/>
              <a:t>Summary information, to distinguish this project from other projects, and for later reference.</a:t>
            </a:r>
          </a:p>
          <a:p>
            <a:pPr lvl="1"/>
            <a:r>
              <a:rPr lang="en-US" dirty="0"/>
              <a:t>Information about the project that will be helpful in identifying possible vulnerabilities:</a:t>
            </a:r>
          </a:p>
          <a:p>
            <a:pPr lvl="2"/>
            <a:r>
              <a:rPr lang="en-US" dirty="0"/>
              <a:t>Title page</a:t>
            </a:r>
          </a:p>
          <a:p>
            <a:pPr lvl="3"/>
            <a:r>
              <a:rPr lang="en-US" sz="1400" dirty="0"/>
              <a:t>The application name</a:t>
            </a:r>
          </a:p>
          <a:p>
            <a:pPr lvl="3"/>
            <a:r>
              <a:rPr lang="en-US" sz="1400" dirty="0"/>
              <a:t>The application version</a:t>
            </a:r>
          </a:p>
          <a:p>
            <a:pPr lvl="3"/>
            <a:r>
              <a:rPr lang="en-US" sz="1400" dirty="0"/>
              <a:t>The name of the document author</a:t>
            </a:r>
          </a:p>
          <a:p>
            <a:pPr lvl="3"/>
            <a:r>
              <a:rPr lang="en-US" sz="1400" dirty="0"/>
              <a:t>Names of other team members who participated in the threat modeling activities</a:t>
            </a:r>
          </a:p>
          <a:p>
            <a:pPr lvl="2"/>
            <a:r>
              <a:rPr lang="en-US" dirty="0"/>
              <a:t>Application's purpose and intended audience</a:t>
            </a:r>
          </a:p>
          <a:p>
            <a:pPr lvl="2"/>
            <a:r>
              <a:rPr lang="en-US" dirty="0"/>
              <a:t>List and description of the application's various user roles</a:t>
            </a:r>
          </a:p>
        </p:txBody>
      </p:sp>
      <p:sp>
        <p:nvSpPr>
          <p:cNvPr id="4" name="Title 3">
            <a:extLst>
              <a:ext uri="{FF2B5EF4-FFF2-40B4-BE49-F238E27FC236}">
                <a16:creationId xmlns:a16="http://schemas.microsoft.com/office/drawing/2014/main" id="{BF4DCF47-039F-4F02-85AF-109F4AB7CBAE}"/>
              </a:ext>
            </a:extLst>
          </p:cNvPr>
          <p:cNvSpPr>
            <a:spLocks noGrp="1"/>
          </p:cNvSpPr>
          <p:nvPr>
            <p:ph type="title"/>
          </p:nvPr>
        </p:nvSpPr>
        <p:spPr/>
        <p:txBody>
          <a:bodyPr/>
          <a:lstStyle/>
          <a:p>
            <a:r>
              <a:rPr lang="en-US" dirty="0"/>
              <a:t>Tooling and Documentation (Slide 2 of 2)</a:t>
            </a:r>
          </a:p>
        </p:txBody>
      </p:sp>
      <p:pic>
        <p:nvPicPr>
          <p:cNvPr id="1026" name="Picture 2" descr="Image result for documentation png">
            <a:extLst>
              <a:ext uri="{FF2B5EF4-FFF2-40B4-BE49-F238E27FC236}">
                <a16:creationId xmlns:a16="http://schemas.microsoft.com/office/drawing/2014/main" id="{FCDED55F-707E-41E0-A774-2FDE0217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9184" y="4723032"/>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940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203D3-C618-4FA6-A912-94ACEB54B9D9}"/>
              </a:ext>
            </a:extLst>
          </p:cNvPr>
          <p:cNvSpPr>
            <a:spLocks noGrp="1"/>
          </p:cNvSpPr>
          <p:nvPr>
            <p:ph type="sldNum" sz="quarter" idx="12"/>
          </p:nvPr>
        </p:nvSpPr>
        <p:spPr/>
        <p:txBody>
          <a:bodyPr/>
          <a:lstStyle/>
          <a:p>
            <a:fld id="{A8160BDD-7155-D744-B749-9730458604AD}" type="slidenum">
              <a:rPr lang="en-US" smtClean="0"/>
              <a:pPr/>
              <a:t>31</a:t>
            </a:fld>
            <a:endParaRPr lang="en-US" dirty="0"/>
          </a:p>
        </p:txBody>
      </p:sp>
      <p:sp>
        <p:nvSpPr>
          <p:cNvPr id="3" name="Content Placeholder 2">
            <a:extLst>
              <a:ext uri="{FF2B5EF4-FFF2-40B4-BE49-F238E27FC236}">
                <a16:creationId xmlns:a16="http://schemas.microsoft.com/office/drawing/2014/main" id="{2A13F4DE-E22B-4FF7-B802-006E82344654}"/>
              </a:ext>
            </a:extLst>
          </p:cNvPr>
          <p:cNvSpPr>
            <a:spLocks noGrp="1"/>
          </p:cNvSpPr>
          <p:nvPr>
            <p:ph idx="1"/>
          </p:nvPr>
        </p:nvSpPr>
        <p:spPr/>
        <p:txBody>
          <a:bodyPr/>
          <a:lstStyle/>
          <a:p>
            <a:r>
              <a:rPr lang="en-US" dirty="0"/>
              <a:t>Things an attacker might target in or through the software you're going to develop.</a:t>
            </a:r>
          </a:p>
          <a:p>
            <a:r>
              <a:rPr lang="en-US" dirty="0"/>
              <a:t>Should be identified when you identify your security objectives and problem scope.</a:t>
            </a:r>
          </a:p>
          <a:p>
            <a:r>
              <a:rPr lang="en-US" dirty="0"/>
              <a:t>Includes:</a:t>
            </a:r>
          </a:p>
          <a:p>
            <a:pPr lvl="1"/>
            <a:r>
              <a:rPr lang="en-US" dirty="0"/>
              <a:t>Physical assets: documents, information, client lists, etc.</a:t>
            </a:r>
          </a:p>
          <a:p>
            <a:pPr lvl="1"/>
            <a:r>
              <a:rPr lang="en-US" dirty="0"/>
              <a:t>Abstract assets: the organization's reputation, financial well-being, etc.</a:t>
            </a:r>
          </a:p>
          <a:p>
            <a:r>
              <a:rPr lang="en-US" dirty="0"/>
              <a:t>Consider how a change in scenario changes the risk.</a:t>
            </a:r>
          </a:p>
          <a:p>
            <a:r>
              <a:rPr lang="en-US" dirty="0"/>
              <a:t>When you list assets an attacker might target, include information such as the following:</a:t>
            </a:r>
          </a:p>
          <a:p>
            <a:pPr lvl="1"/>
            <a:r>
              <a:rPr lang="en-US" b="1" dirty="0"/>
              <a:t>Name</a:t>
            </a:r>
            <a:r>
              <a:rPr lang="en-US" dirty="0"/>
              <a:t>–Brief but meaningful name helps readers (including you) to easily refer to the asset.</a:t>
            </a:r>
          </a:p>
          <a:p>
            <a:pPr lvl="1"/>
            <a:r>
              <a:rPr lang="en-US" b="1" dirty="0"/>
              <a:t>Unique ID</a:t>
            </a:r>
            <a:r>
              <a:rPr lang="en-US" dirty="0"/>
              <a:t>–Helps to clearly identify the asset in an abbreviated fashion.</a:t>
            </a:r>
          </a:p>
          <a:p>
            <a:pPr lvl="1"/>
            <a:r>
              <a:rPr lang="en-US" b="1" dirty="0"/>
              <a:t>Description</a:t>
            </a:r>
            <a:r>
              <a:rPr lang="en-US" dirty="0"/>
              <a:t>–Text to clarify what the asset comprises, and what needs to be protected.</a:t>
            </a:r>
          </a:p>
          <a:p>
            <a:pPr lvl="1"/>
            <a:r>
              <a:rPr lang="en-US" b="1" dirty="0"/>
              <a:t>Trust Level</a:t>
            </a:r>
            <a:r>
              <a:rPr lang="en-US" dirty="0"/>
              <a:t>–Identify what access levels should have access to the asset.</a:t>
            </a:r>
          </a:p>
        </p:txBody>
      </p:sp>
      <p:sp>
        <p:nvSpPr>
          <p:cNvPr id="4" name="Title 3">
            <a:extLst>
              <a:ext uri="{FF2B5EF4-FFF2-40B4-BE49-F238E27FC236}">
                <a16:creationId xmlns:a16="http://schemas.microsoft.com/office/drawing/2014/main" id="{190FCBA3-4C1C-457C-86C7-9CC1FCE15C1E}"/>
              </a:ext>
            </a:extLst>
          </p:cNvPr>
          <p:cNvSpPr>
            <a:spLocks noGrp="1"/>
          </p:cNvSpPr>
          <p:nvPr>
            <p:ph type="title"/>
          </p:nvPr>
        </p:nvSpPr>
        <p:spPr/>
        <p:txBody>
          <a:bodyPr/>
          <a:lstStyle/>
          <a:p>
            <a:r>
              <a:rPr lang="en-US" dirty="0"/>
              <a:t>Assets</a:t>
            </a:r>
          </a:p>
        </p:txBody>
      </p:sp>
    </p:spTree>
    <p:extLst>
      <p:ext uri="{BB962C8B-B14F-4D97-AF65-F5344CB8AC3E}">
        <p14:creationId xmlns:p14="http://schemas.microsoft.com/office/powerpoint/2010/main" val="1412263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C6E288-7C44-41D1-8581-84911E64F1AA}"/>
              </a:ext>
            </a:extLst>
          </p:cNvPr>
          <p:cNvSpPr>
            <a:spLocks noGrp="1"/>
          </p:cNvSpPr>
          <p:nvPr>
            <p:ph type="sldNum" sz="quarter" idx="12"/>
          </p:nvPr>
        </p:nvSpPr>
        <p:spPr/>
        <p:txBody>
          <a:bodyPr/>
          <a:lstStyle/>
          <a:p>
            <a:fld id="{A8160BDD-7155-D744-B749-9730458604AD}" type="slidenum">
              <a:rPr lang="en-US" smtClean="0"/>
              <a:pPr/>
              <a:t>32</a:t>
            </a:fld>
            <a:endParaRPr lang="en-US" dirty="0"/>
          </a:p>
        </p:txBody>
      </p:sp>
      <p:sp>
        <p:nvSpPr>
          <p:cNvPr id="3" name="Content Placeholder 2">
            <a:extLst>
              <a:ext uri="{FF2B5EF4-FFF2-40B4-BE49-F238E27FC236}">
                <a16:creationId xmlns:a16="http://schemas.microsoft.com/office/drawing/2014/main" id="{7F137043-98B9-4867-A1B9-9F1A70B8EB22}"/>
              </a:ext>
            </a:extLst>
          </p:cNvPr>
          <p:cNvSpPr>
            <a:spLocks noGrp="1"/>
          </p:cNvSpPr>
          <p:nvPr>
            <p:ph idx="1"/>
          </p:nvPr>
        </p:nvSpPr>
        <p:spPr/>
        <p:txBody>
          <a:bodyPr>
            <a:normAutofit fontScale="92500" lnSpcReduction="20000"/>
          </a:bodyPr>
          <a:lstStyle/>
          <a:p>
            <a:r>
              <a:rPr lang="en-US" dirty="0"/>
              <a:t>To uncover all vulnerabilities:</a:t>
            </a:r>
          </a:p>
          <a:p>
            <a:pPr lvl="1"/>
            <a:r>
              <a:rPr lang="en-US" dirty="0"/>
              <a:t>Conceptually break up software:</a:t>
            </a:r>
          </a:p>
          <a:p>
            <a:pPr lvl="2"/>
            <a:r>
              <a:rPr lang="en-US" dirty="0"/>
              <a:t>Into various entry points, components, and boundaries where an attacker might interact with your application.</a:t>
            </a:r>
          </a:p>
          <a:p>
            <a:pPr lvl="2"/>
            <a:r>
              <a:rPr lang="en-US" dirty="0"/>
              <a:t>Use a diagram to show how data flows through various parts of the application.</a:t>
            </a:r>
          </a:p>
          <a:p>
            <a:pPr lvl="1"/>
            <a:r>
              <a:rPr lang="en-US" dirty="0"/>
              <a:t>Identify:</a:t>
            </a:r>
          </a:p>
          <a:p>
            <a:pPr lvl="2"/>
            <a:r>
              <a:rPr lang="en-US" dirty="0"/>
              <a:t>Assets an attacker might be interested in</a:t>
            </a:r>
          </a:p>
          <a:p>
            <a:pPr lvl="2"/>
            <a:r>
              <a:rPr lang="en-US" dirty="0"/>
              <a:t>Who should be allowed to access each area</a:t>
            </a:r>
          </a:p>
          <a:p>
            <a:pPr lvl="2"/>
            <a:r>
              <a:rPr lang="en-US" dirty="0"/>
              <a:t>How access is controlled</a:t>
            </a:r>
          </a:p>
          <a:p>
            <a:r>
              <a:rPr lang="en-US" dirty="0"/>
              <a:t>Consider your use cases to ensure you've documented all of the major components.</a:t>
            </a:r>
          </a:p>
          <a:p>
            <a:r>
              <a:rPr lang="en-US" dirty="0"/>
              <a:t>By following a detailed and comprehensive process, you can ensure that you've done the best job you can to identify vulnerabilities.</a:t>
            </a:r>
          </a:p>
          <a:p>
            <a:r>
              <a:rPr lang="en-US" dirty="0"/>
              <a:t>All team members with a detailed knowledge of the software design, including programmers, architects, and system operators, should be involved in this step.</a:t>
            </a:r>
          </a:p>
          <a:p>
            <a:r>
              <a:rPr lang="en-US" dirty="0"/>
              <a:t>Items that you should identify and document in this step include:</a:t>
            </a:r>
          </a:p>
          <a:p>
            <a:pPr lvl="1"/>
            <a:r>
              <a:rPr lang="en-US" dirty="0"/>
              <a:t>Trust levels</a:t>
            </a:r>
          </a:p>
          <a:p>
            <a:pPr lvl="1"/>
            <a:r>
              <a:rPr lang="en-US" dirty="0"/>
              <a:t>Entry and exit points</a:t>
            </a:r>
          </a:p>
          <a:p>
            <a:pPr lvl="1"/>
            <a:r>
              <a:rPr lang="en-US" dirty="0"/>
              <a:t>External dependencies</a:t>
            </a:r>
          </a:p>
          <a:p>
            <a:r>
              <a:rPr lang="en-US" dirty="0"/>
              <a:t>Through this process step, you might also uncover additional assets and user roles that you need to include in the lists you developed earlier.</a:t>
            </a:r>
          </a:p>
        </p:txBody>
      </p:sp>
      <p:sp>
        <p:nvSpPr>
          <p:cNvPr id="4" name="Title 3">
            <a:extLst>
              <a:ext uri="{FF2B5EF4-FFF2-40B4-BE49-F238E27FC236}">
                <a16:creationId xmlns:a16="http://schemas.microsoft.com/office/drawing/2014/main" id="{9B28B5B2-0EEF-4335-9C91-E0E064A85719}"/>
              </a:ext>
            </a:extLst>
          </p:cNvPr>
          <p:cNvSpPr>
            <a:spLocks noGrp="1"/>
          </p:cNvSpPr>
          <p:nvPr>
            <p:ph type="title"/>
          </p:nvPr>
        </p:nvSpPr>
        <p:spPr/>
        <p:txBody>
          <a:bodyPr/>
          <a:lstStyle/>
          <a:p>
            <a:r>
              <a:rPr lang="en-US" dirty="0"/>
              <a:t>Step 2: Decompose the Software</a:t>
            </a:r>
          </a:p>
        </p:txBody>
      </p:sp>
    </p:spTree>
    <p:extLst>
      <p:ext uri="{BB962C8B-B14F-4D97-AF65-F5344CB8AC3E}">
        <p14:creationId xmlns:p14="http://schemas.microsoft.com/office/powerpoint/2010/main" val="2888080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111A1B-D3F7-44B0-B490-0DA1BA4C9354}"/>
              </a:ext>
            </a:extLst>
          </p:cNvPr>
          <p:cNvSpPr>
            <a:spLocks noGrp="1"/>
          </p:cNvSpPr>
          <p:nvPr>
            <p:ph type="sldNum" sz="quarter" idx="12"/>
          </p:nvPr>
        </p:nvSpPr>
        <p:spPr/>
        <p:txBody>
          <a:bodyPr/>
          <a:lstStyle/>
          <a:p>
            <a:fld id="{A8160BDD-7155-D744-B749-9730458604AD}" type="slidenum">
              <a:rPr lang="en-US" smtClean="0"/>
              <a:pPr/>
              <a:t>33</a:t>
            </a:fld>
            <a:endParaRPr lang="en-US" dirty="0"/>
          </a:p>
        </p:txBody>
      </p:sp>
      <p:sp>
        <p:nvSpPr>
          <p:cNvPr id="3" name="Content Placeholder 2">
            <a:extLst>
              <a:ext uri="{FF2B5EF4-FFF2-40B4-BE49-F238E27FC236}">
                <a16:creationId xmlns:a16="http://schemas.microsoft.com/office/drawing/2014/main" id="{EAAA06B3-D906-4AE2-A4F9-E1E43F6DBEFF}"/>
              </a:ext>
            </a:extLst>
          </p:cNvPr>
          <p:cNvSpPr>
            <a:spLocks noGrp="1"/>
          </p:cNvSpPr>
          <p:nvPr>
            <p:ph idx="1"/>
          </p:nvPr>
        </p:nvSpPr>
        <p:spPr/>
        <p:txBody>
          <a:bodyPr/>
          <a:lstStyle/>
          <a:p>
            <a:r>
              <a:rPr lang="en-US" dirty="0"/>
              <a:t>Identify users and processes operating in various roles.</a:t>
            </a:r>
          </a:p>
          <a:p>
            <a:r>
              <a:rPr lang="en-US" dirty="0"/>
              <a:t>Examples:</a:t>
            </a:r>
          </a:p>
          <a:p>
            <a:pPr lvl="1"/>
            <a:r>
              <a:rPr lang="en-US" b="1" dirty="0"/>
              <a:t>Anonymous User</a:t>
            </a:r>
            <a:r>
              <a:rPr lang="en-US" dirty="0"/>
              <a:t>—Anonymous web user who has not yet logged in.</a:t>
            </a:r>
          </a:p>
          <a:p>
            <a:pPr lvl="1"/>
            <a:r>
              <a:rPr lang="en-US" b="1" dirty="0"/>
              <a:t>Logged In User</a:t>
            </a:r>
            <a:r>
              <a:rPr lang="en-US" dirty="0"/>
              <a:t>—Registered user who has logged in to the website.</a:t>
            </a:r>
          </a:p>
          <a:p>
            <a:pPr lvl="1"/>
            <a:r>
              <a:rPr lang="en-US" b="1" dirty="0"/>
              <a:t>Content Administrator</a:t>
            </a:r>
            <a:r>
              <a:rPr lang="en-US" dirty="0"/>
              <a:t>—Registered user who has logged in to the website and has administrator access to the database server.</a:t>
            </a:r>
          </a:p>
          <a:p>
            <a:pPr lvl="1"/>
            <a:r>
              <a:rPr lang="en-US" b="1" dirty="0"/>
              <a:t>Web Server User Process</a:t>
            </a:r>
            <a:r>
              <a:rPr lang="en-US" dirty="0"/>
              <a:t>—Process that the web server uses to execute code and authenticate on the database server.</a:t>
            </a:r>
          </a:p>
          <a:p>
            <a:r>
              <a:rPr lang="en-US" dirty="0"/>
              <a:t>Through the threat modeling process, you will identify how trust levels are associated with other elements in the threat model, such as which assets they provide access to.</a:t>
            </a:r>
          </a:p>
          <a:p>
            <a:r>
              <a:rPr lang="en-US" dirty="0"/>
              <a:t>When you list trust levels, include information such as the following:</a:t>
            </a:r>
          </a:p>
          <a:p>
            <a:pPr lvl="1"/>
            <a:r>
              <a:rPr lang="en-US" b="1" dirty="0"/>
              <a:t>Name</a:t>
            </a:r>
            <a:r>
              <a:rPr lang="en-US" dirty="0"/>
              <a:t>—A brief but meaningful name that describes a user and/or process operating in the role associated with this trust level.</a:t>
            </a:r>
          </a:p>
          <a:p>
            <a:pPr lvl="1"/>
            <a:r>
              <a:rPr lang="en-US" b="1" dirty="0"/>
              <a:t>Unique ID</a:t>
            </a:r>
            <a:r>
              <a:rPr lang="en-US" dirty="0"/>
              <a:t>—Gives a short, convenient way to refer to the trust level elsewhere in your documentation.</a:t>
            </a:r>
          </a:p>
          <a:p>
            <a:pPr lvl="1"/>
            <a:r>
              <a:rPr lang="en-US" b="1" dirty="0"/>
              <a:t>Description</a:t>
            </a:r>
            <a:r>
              <a:rPr lang="en-US" dirty="0"/>
              <a:t>—Describe the external entity who will be assigned the trust level, and (if applicable) the role or task the entity would perform with this trust level.</a:t>
            </a:r>
          </a:p>
        </p:txBody>
      </p:sp>
      <p:sp>
        <p:nvSpPr>
          <p:cNvPr id="4" name="Title 3">
            <a:extLst>
              <a:ext uri="{FF2B5EF4-FFF2-40B4-BE49-F238E27FC236}">
                <a16:creationId xmlns:a16="http://schemas.microsoft.com/office/drawing/2014/main" id="{63825E0F-C001-4505-8AAB-E3AEE522422B}"/>
              </a:ext>
            </a:extLst>
          </p:cNvPr>
          <p:cNvSpPr>
            <a:spLocks noGrp="1"/>
          </p:cNvSpPr>
          <p:nvPr>
            <p:ph type="title"/>
          </p:nvPr>
        </p:nvSpPr>
        <p:spPr/>
        <p:txBody>
          <a:bodyPr/>
          <a:lstStyle/>
          <a:p>
            <a:r>
              <a:rPr lang="en-US" dirty="0"/>
              <a:t>Trust Levels</a:t>
            </a:r>
          </a:p>
        </p:txBody>
      </p:sp>
      <p:pic>
        <p:nvPicPr>
          <p:cNvPr id="2050" name="Picture 2" descr="Image result for trust png">
            <a:extLst>
              <a:ext uri="{FF2B5EF4-FFF2-40B4-BE49-F238E27FC236}">
                <a16:creationId xmlns:a16="http://schemas.microsoft.com/office/drawing/2014/main" id="{B7AC2AB5-0BE8-4F8A-AC3B-105A42E9F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384" y="8382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045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914F6-7829-41F5-80FF-5DCFA84023E3}"/>
              </a:ext>
            </a:extLst>
          </p:cNvPr>
          <p:cNvSpPr>
            <a:spLocks noGrp="1"/>
          </p:cNvSpPr>
          <p:nvPr>
            <p:ph type="sldNum" sz="quarter" idx="12"/>
          </p:nvPr>
        </p:nvSpPr>
        <p:spPr/>
        <p:txBody>
          <a:bodyPr/>
          <a:lstStyle/>
          <a:p>
            <a:fld id="{A8160BDD-7155-D744-B749-9730458604AD}" type="slidenum">
              <a:rPr lang="en-US" smtClean="0"/>
              <a:pPr/>
              <a:t>34</a:t>
            </a:fld>
            <a:endParaRPr lang="en-US" dirty="0"/>
          </a:p>
        </p:txBody>
      </p:sp>
      <p:sp>
        <p:nvSpPr>
          <p:cNvPr id="3" name="Content Placeholder 2">
            <a:extLst>
              <a:ext uri="{FF2B5EF4-FFF2-40B4-BE49-F238E27FC236}">
                <a16:creationId xmlns:a16="http://schemas.microsoft.com/office/drawing/2014/main" id="{C02F00C9-182B-4F55-95DA-B7B7BE2BA4D2}"/>
              </a:ext>
            </a:extLst>
          </p:cNvPr>
          <p:cNvSpPr>
            <a:spLocks noGrp="1"/>
          </p:cNvSpPr>
          <p:nvPr>
            <p:ph idx="1"/>
          </p:nvPr>
        </p:nvSpPr>
        <p:spPr>
          <a:xfrm>
            <a:off x="341925" y="1302040"/>
            <a:ext cx="8460150" cy="4920960"/>
          </a:xfrm>
        </p:spPr>
        <p:txBody>
          <a:bodyPr/>
          <a:lstStyle/>
          <a:p>
            <a:r>
              <a:rPr lang="en-US" dirty="0"/>
              <a:t>User interfaces and application interfaces through which:</a:t>
            </a:r>
          </a:p>
          <a:p>
            <a:pPr lvl="1"/>
            <a:r>
              <a:rPr lang="en-US" dirty="0"/>
              <a:t>Users and external systems interact with the software, send inputs, or receive outputs.</a:t>
            </a:r>
          </a:p>
          <a:p>
            <a:pPr lvl="1"/>
            <a:r>
              <a:rPr lang="en-US" dirty="0"/>
              <a:t>Software may be attacked.</a:t>
            </a:r>
          </a:p>
          <a:p>
            <a:r>
              <a:rPr lang="en-US" dirty="0"/>
              <a:t>It is important to carefully identify every entry point you can think of.</a:t>
            </a:r>
          </a:p>
          <a:p>
            <a:pPr lvl="1"/>
            <a:r>
              <a:rPr lang="en-US" dirty="0"/>
              <a:t>May be things such as the routine where the front-end web application listens for HTTP requests, APIs, interfaces between subsystems, and so forth.</a:t>
            </a:r>
          </a:p>
          <a:p>
            <a:pPr lvl="1"/>
            <a:r>
              <a:rPr lang="en-US" dirty="0"/>
              <a:t>A single component, such as a web page, might have multiple input and exit points.</a:t>
            </a:r>
          </a:p>
          <a:p>
            <a:r>
              <a:rPr lang="en-US" dirty="0"/>
              <a:t>When you list entry and exit points, include information such as the following:</a:t>
            </a:r>
          </a:p>
          <a:p>
            <a:pPr lvl="1"/>
            <a:r>
              <a:rPr lang="en-US" b="1" dirty="0"/>
              <a:t>Name</a:t>
            </a:r>
            <a:r>
              <a:rPr lang="en-US" dirty="0"/>
              <a:t>–A brief but meaningful name helps readers (including you) to easily refer to the entry or exit point.</a:t>
            </a:r>
          </a:p>
          <a:p>
            <a:pPr lvl="1"/>
            <a:r>
              <a:rPr lang="en-US" b="1" dirty="0"/>
              <a:t>Unique ID</a:t>
            </a:r>
            <a:r>
              <a:rPr lang="en-US" dirty="0"/>
              <a:t>–Helps to clearly identify the entry or exit point in an abbreviated fashion elsewhere in the documentation.</a:t>
            </a:r>
          </a:p>
          <a:p>
            <a:pPr lvl="1"/>
            <a:r>
              <a:rPr lang="en-US" b="1" dirty="0"/>
              <a:t>Description</a:t>
            </a:r>
            <a:r>
              <a:rPr lang="en-US" dirty="0"/>
              <a:t>–Provide text as necessary to clarify the function call or interaction that occurs at the entry point.</a:t>
            </a:r>
          </a:p>
          <a:p>
            <a:pPr lvl="1"/>
            <a:r>
              <a:rPr lang="en-US" b="1" dirty="0"/>
              <a:t>Trust Level</a:t>
            </a:r>
            <a:r>
              <a:rPr lang="en-US" dirty="0"/>
              <a:t>–The levels of access required at the entry or exit point are listed here.</a:t>
            </a:r>
          </a:p>
        </p:txBody>
      </p:sp>
      <p:sp>
        <p:nvSpPr>
          <p:cNvPr id="4" name="Title 3">
            <a:extLst>
              <a:ext uri="{FF2B5EF4-FFF2-40B4-BE49-F238E27FC236}">
                <a16:creationId xmlns:a16="http://schemas.microsoft.com/office/drawing/2014/main" id="{9E21C1F3-DD48-47BE-BC3B-4581C5C37413}"/>
              </a:ext>
            </a:extLst>
          </p:cNvPr>
          <p:cNvSpPr>
            <a:spLocks noGrp="1"/>
          </p:cNvSpPr>
          <p:nvPr>
            <p:ph type="title"/>
          </p:nvPr>
        </p:nvSpPr>
        <p:spPr/>
        <p:txBody>
          <a:bodyPr/>
          <a:lstStyle/>
          <a:p>
            <a:r>
              <a:rPr lang="en-US" dirty="0"/>
              <a:t>Entry and Exit Points</a:t>
            </a:r>
          </a:p>
        </p:txBody>
      </p:sp>
    </p:spTree>
    <p:extLst>
      <p:ext uri="{BB962C8B-B14F-4D97-AF65-F5344CB8AC3E}">
        <p14:creationId xmlns:p14="http://schemas.microsoft.com/office/powerpoint/2010/main" val="792548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B2BF67-C7BA-43E4-8EA4-EBD8B6E04A11}"/>
              </a:ext>
            </a:extLst>
          </p:cNvPr>
          <p:cNvSpPr>
            <a:spLocks noGrp="1"/>
          </p:cNvSpPr>
          <p:nvPr>
            <p:ph type="sldNum" sz="quarter" idx="12"/>
          </p:nvPr>
        </p:nvSpPr>
        <p:spPr/>
        <p:txBody>
          <a:bodyPr/>
          <a:lstStyle/>
          <a:p>
            <a:fld id="{A8160BDD-7155-D744-B749-9730458604AD}" type="slidenum">
              <a:rPr lang="en-US" smtClean="0"/>
              <a:pPr/>
              <a:t>35</a:t>
            </a:fld>
            <a:endParaRPr lang="en-US" dirty="0"/>
          </a:p>
        </p:txBody>
      </p:sp>
      <p:sp>
        <p:nvSpPr>
          <p:cNvPr id="3" name="Content Placeholder 2">
            <a:extLst>
              <a:ext uri="{FF2B5EF4-FFF2-40B4-BE49-F238E27FC236}">
                <a16:creationId xmlns:a16="http://schemas.microsoft.com/office/drawing/2014/main" id="{F0434A15-AE74-4DC6-8CD4-83475000F061}"/>
              </a:ext>
            </a:extLst>
          </p:cNvPr>
          <p:cNvSpPr>
            <a:spLocks noGrp="1"/>
          </p:cNvSpPr>
          <p:nvPr>
            <p:ph idx="1"/>
          </p:nvPr>
        </p:nvSpPr>
        <p:spPr/>
        <p:txBody>
          <a:bodyPr>
            <a:normAutofit fontScale="92500" lnSpcReduction="10000"/>
          </a:bodyPr>
          <a:lstStyle/>
          <a:p>
            <a:r>
              <a:rPr lang="en-US" dirty="0"/>
              <a:t>List of components and systems the application depends on:</a:t>
            </a:r>
          </a:p>
          <a:p>
            <a:pPr lvl="1"/>
            <a:r>
              <a:rPr lang="en-US" dirty="0"/>
              <a:t>Includes operating systems, frameworks, libraries, APIs, services, third-party user interface components, and so forth.</a:t>
            </a:r>
          </a:p>
          <a:p>
            <a:pPr lvl="1"/>
            <a:r>
              <a:rPr lang="en-US" dirty="0"/>
              <a:t>Any code you didn't create.</a:t>
            </a:r>
          </a:p>
          <a:p>
            <a:pPr lvl="1"/>
            <a:r>
              <a:rPr lang="en-US" dirty="0"/>
              <a:t>Items that may contain vulnerabilities.</a:t>
            </a:r>
          </a:p>
          <a:p>
            <a:r>
              <a:rPr lang="en-US" dirty="0"/>
              <a:t>Identify the expected configuration, including network configuration (required firewall rules, etc.) of portions of the system deployed to:</a:t>
            </a:r>
          </a:p>
          <a:p>
            <a:pPr lvl="1"/>
            <a:r>
              <a:rPr lang="en-US" dirty="0"/>
              <a:t>A local server</a:t>
            </a:r>
          </a:p>
          <a:p>
            <a:pPr lvl="1"/>
            <a:r>
              <a:rPr lang="en-US" dirty="0"/>
              <a:t>Cloud service</a:t>
            </a:r>
          </a:p>
          <a:p>
            <a:pPr lvl="1"/>
            <a:r>
              <a:rPr lang="en-US" dirty="0"/>
              <a:t>A particular device</a:t>
            </a:r>
          </a:p>
          <a:p>
            <a:pPr lvl="1"/>
            <a:r>
              <a:rPr lang="en-US" dirty="0"/>
              <a:t>Some other production environment</a:t>
            </a:r>
          </a:p>
          <a:p>
            <a:r>
              <a:rPr lang="en-US" dirty="0"/>
              <a:t>When you list external dependences, include information such as the following:</a:t>
            </a:r>
          </a:p>
          <a:p>
            <a:pPr lvl="1"/>
            <a:r>
              <a:rPr lang="en-US" b="1" dirty="0"/>
              <a:t>Name</a:t>
            </a:r>
            <a:r>
              <a:rPr lang="en-US" dirty="0"/>
              <a:t>–A brief but meaningful name helps readers to easily refer to the dependency.</a:t>
            </a:r>
          </a:p>
          <a:p>
            <a:pPr lvl="1"/>
            <a:r>
              <a:rPr lang="en-US" b="1" dirty="0"/>
              <a:t>Unique ID</a:t>
            </a:r>
            <a:r>
              <a:rPr lang="en-US" dirty="0"/>
              <a:t>–Helps to clearly identify the dependency in an abbreviated fashion elsewhere in the documentation.</a:t>
            </a:r>
          </a:p>
          <a:p>
            <a:pPr lvl="1"/>
            <a:r>
              <a:rPr lang="en-US" b="1" dirty="0"/>
              <a:t>Description</a:t>
            </a:r>
            <a:r>
              <a:rPr lang="en-US" dirty="0"/>
              <a:t>–Provide text as necessary to clarify what the external dependency is, and what it's used for.</a:t>
            </a:r>
          </a:p>
          <a:p>
            <a:pPr lvl="1"/>
            <a:r>
              <a:rPr lang="en-US" b="1" dirty="0"/>
              <a:t>Version Number</a:t>
            </a:r>
            <a:r>
              <a:rPr lang="en-US" dirty="0"/>
              <a:t>–If the external dependency has a particular version number, make note of it. This will make it easier to look up vulnerabilities later.</a:t>
            </a:r>
          </a:p>
        </p:txBody>
      </p:sp>
      <p:sp>
        <p:nvSpPr>
          <p:cNvPr id="4" name="Title 3">
            <a:extLst>
              <a:ext uri="{FF2B5EF4-FFF2-40B4-BE49-F238E27FC236}">
                <a16:creationId xmlns:a16="http://schemas.microsoft.com/office/drawing/2014/main" id="{624A407A-9163-45C2-BF7A-9D5678FFAB90}"/>
              </a:ext>
            </a:extLst>
          </p:cNvPr>
          <p:cNvSpPr>
            <a:spLocks noGrp="1"/>
          </p:cNvSpPr>
          <p:nvPr>
            <p:ph type="title"/>
          </p:nvPr>
        </p:nvSpPr>
        <p:spPr/>
        <p:txBody>
          <a:bodyPr/>
          <a:lstStyle/>
          <a:p>
            <a:r>
              <a:rPr lang="en-US" dirty="0"/>
              <a:t>External Dependencies</a:t>
            </a:r>
          </a:p>
        </p:txBody>
      </p:sp>
    </p:spTree>
    <p:extLst>
      <p:ext uri="{BB962C8B-B14F-4D97-AF65-F5344CB8AC3E}">
        <p14:creationId xmlns:p14="http://schemas.microsoft.com/office/powerpoint/2010/main" val="3915714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36</a:t>
            </a:fld>
            <a:endParaRPr lang="en-US" dirty="0"/>
          </a:p>
        </p:txBody>
      </p:sp>
      <p:sp>
        <p:nvSpPr>
          <p:cNvPr id="4" name="Title 3"/>
          <p:cNvSpPr>
            <a:spLocks noGrp="1"/>
          </p:cNvSpPr>
          <p:nvPr>
            <p:ph type="title"/>
          </p:nvPr>
        </p:nvSpPr>
        <p:spPr/>
        <p:txBody>
          <a:bodyPr/>
          <a:lstStyle/>
          <a:p>
            <a:r>
              <a:rPr lang="en-US" dirty="0"/>
              <a:t>Data Flow Diagram Example</a:t>
            </a:r>
          </a:p>
        </p:txBody>
      </p:sp>
      <p:sp>
        <p:nvSpPr>
          <p:cNvPr id="5" name="Rectangle 4"/>
          <p:cNvSpPr/>
          <p:nvPr/>
        </p:nvSpPr>
        <p:spPr>
          <a:xfrm>
            <a:off x="1828800" y="2322342"/>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1100" b="1" kern="0" dirty="0">
                <a:latin typeface="Arial"/>
              </a:rPr>
              <a:t>End User</a:t>
            </a:r>
          </a:p>
        </p:txBody>
      </p:sp>
      <p:sp>
        <p:nvSpPr>
          <p:cNvPr id="7" name="Rectangle 6"/>
          <p:cNvSpPr/>
          <p:nvPr/>
        </p:nvSpPr>
        <p:spPr>
          <a:xfrm>
            <a:off x="1818552" y="3958823"/>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1100" b="1" kern="0" dirty="0">
                <a:latin typeface="Arial"/>
              </a:rPr>
              <a:t>Site Content Administrator</a:t>
            </a:r>
          </a:p>
        </p:txBody>
      </p:sp>
      <p:grpSp>
        <p:nvGrpSpPr>
          <p:cNvPr id="10" name="Group 9"/>
          <p:cNvGrpSpPr/>
          <p:nvPr/>
        </p:nvGrpSpPr>
        <p:grpSpPr>
          <a:xfrm>
            <a:off x="4495415" y="2730192"/>
            <a:ext cx="1588940" cy="1588940"/>
            <a:chOff x="2895600" y="2057400"/>
            <a:chExt cx="1066800" cy="1066800"/>
          </a:xfrm>
        </p:grpSpPr>
        <p:sp>
          <p:nvSpPr>
            <p:cNvPr id="6" name="Oval 5"/>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1100" b="1" kern="0" dirty="0">
                <a:latin typeface="Arial"/>
              </a:endParaRPr>
            </a:p>
          </p:txBody>
        </p:sp>
        <p:sp>
          <p:nvSpPr>
            <p:cNvPr id="9" name="Oval 8"/>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1100" b="1" kern="0" dirty="0">
                  <a:latin typeface="Arial"/>
                </a:rPr>
                <a:t>Web </a:t>
              </a:r>
            </a:p>
            <a:p>
              <a:pPr algn="ctr" defTabSz="914400"/>
              <a:r>
                <a:rPr lang="en-US" sz="1100" b="1" kern="0" dirty="0">
                  <a:latin typeface="Arial"/>
                </a:rPr>
                <a:t>Server</a:t>
              </a:r>
            </a:p>
          </p:txBody>
        </p:sp>
      </p:grpSp>
      <p:sp>
        <p:nvSpPr>
          <p:cNvPr id="8" name="Arc 7"/>
          <p:cNvSpPr/>
          <p:nvPr/>
        </p:nvSpPr>
        <p:spPr>
          <a:xfrm>
            <a:off x="1997351" y="1293220"/>
            <a:ext cx="2168673" cy="4603544"/>
          </a:xfrm>
          <a:prstGeom prst="arc">
            <a:avLst>
              <a:gd name="adj1" fmla="val 16858567"/>
              <a:gd name="adj2" fmla="val 4703389"/>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Arc 11"/>
          <p:cNvSpPr/>
          <p:nvPr/>
        </p:nvSpPr>
        <p:spPr>
          <a:xfrm rot="16501038">
            <a:off x="3300909" y="2090957"/>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 name="Arc 12"/>
          <p:cNvSpPr/>
          <p:nvPr/>
        </p:nvSpPr>
        <p:spPr>
          <a:xfrm rot="5685274">
            <a:off x="3396565" y="1711498"/>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Rectangle 10"/>
          <p:cNvSpPr/>
          <p:nvPr/>
        </p:nvSpPr>
        <p:spPr>
          <a:xfrm>
            <a:off x="3051519" y="2227789"/>
            <a:ext cx="821059" cy="261610"/>
          </a:xfrm>
          <a:prstGeom prst="rect">
            <a:avLst/>
          </a:prstGeom>
        </p:spPr>
        <p:txBody>
          <a:bodyPr wrap="none">
            <a:spAutoFit/>
          </a:bodyPr>
          <a:lstStyle/>
          <a:p>
            <a:pPr defTabSz="914400"/>
            <a:r>
              <a:rPr lang="en-US" sz="1100" b="1" kern="0" dirty="0">
                <a:latin typeface="Arial"/>
              </a:rPr>
              <a:t>Requests</a:t>
            </a:r>
          </a:p>
        </p:txBody>
      </p:sp>
      <p:sp>
        <p:nvSpPr>
          <p:cNvPr id="15" name="Rectangle 14"/>
          <p:cNvSpPr/>
          <p:nvPr/>
        </p:nvSpPr>
        <p:spPr>
          <a:xfrm>
            <a:off x="3031483" y="2930619"/>
            <a:ext cx="939681" cy="261610"/>
          </a:xfrm>
          <a:prstGeom prst="rect">
            <a:avLst/>
          </a:prstGeom>
        </p:spPr>
        <p:txBody>
          <a:bodyPr wrap="none">
            <a:spAutoFit/>
          </a:bodyPr>
          <a:lstStyle/>
          <a:p>
            <a:pPr defTabSz="914400"/>
            <a:r>
              <a:rPr lang="en-US" sz="1100" b="1" kern="0" dirty="0">
                <a:latin typeface="Arial"/>
              </a:rPr>
              <a:t>Responses</a:t>
            </a:r>
          </a:p>
        </p:txBody>
      </p:sp>
      <p:sp>
        <p:nvSpPr>
          <p:cNvPr id="16" name="Arc 15"/>
          <p:cNvSpPr/>
          <p:nvPr/>
        </p:nvSpPr>
        <p:spPr>
          <a:xfrm rot="15339464">
            <a:off x="3329624" y="3610791"/>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Arc 16"/>
          <p:cNvSpPr/>
          <p:nvPr/>
        </p:nvSpPr>
        <p:spPr>
          <a:xfrm rot="4459424">
            <a:off x="3291647" y="3219407"/>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8" name="Rectangle 17"/>
          <p:cNvSpPr/>
          <p:nvPr/>
        </p:nvSpPr>
        <p:spPr>
          <a:xfrm>
            <a:off x="2974224" y="3771515"/>
            <a:ext cx="821059" cy="261610"/>
          </a:xfrm>
          <a:prstGeom prst="rect">
            <a:avLst/>
          </a:prstGeom>
        </p:spPr>
        <p:txBody>
          <a:bodyPr wrap="none">
            <a:spAutoFit/>
          </a:bodyPr>
          <a:lstStyle/>
          <a:p>
            <a:pPr defTabSz="914400"/>
            <a:r>
              <a:rPr lang="en-US" sz="1100" b="1" kern="0" dirty="0">
                <a:latin typeface="Arial"/>
              </a:rPr>
              <a:t>Requests</a:t>
            </a:r>
          </a:p>
        </p:txBody>
      </p:sp>
      <p:sp>
        <p:nvSpPr>
          <p:cNvPr id="19" name="Rectangle 18"/>
          <p:cNvSpPr/>
          <p:nvPr/>
        </p:nvSpPr>
        <p:spPr>
          <a:xfrm>
            <a:off x="3076187" y="4525549"/>
            <a:ext cx="939681" cy="261610"/>
          </a:xfrm>
          <a:prstGeom prst="rect">
            <a:avLst/>
          </a:prstGeom>
        </p:spPr>
        <p:txBody>
          <a:bodyPr wrap="none">
            <a:spAutoFit/>
          </a:bodyPr>
          <a:lstStyle/>
          <a:p>
            <a:pPr defTabSz="914400"/>
            <a:r>
              <a:rPr lang="en-US" sz="1100" b="1" kern="0" dirty="0">
                <a:latin typeface="Arial"/>
              </a:rPr>
              <a:t>Responses</a:t>
            </a:r>
          </a:p>
        </p:txBody>
      </p:sp>
      <p:grpSp>
        <p:nvGrpSpPr>
          <p:cNvPr id="21" name="Group 20"/>
          <p:cNvGrpSpPr/>
          <p:nvPr/>
        </p:nvGrpSpPr>
        <p:grpSpPr>
          <a:xfrm>
            <a:off x="5393637" y="1297435"/>
            <a:ext cx="1219200" cy="685800"/>
            <a:chOff x="4729998" y="1980675"/>
            <a:chExt cx="1219200" cy="685800"/>
          </a:xfrm>
        </p:grpSpPr>
        <p:cxnSp>
          <p:nvCxnSpPr>
            <p:cNvPr id="20" name="Straight Connector 19"/>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1100" b="1" kern="0" dirty="0">
                  <a:latin typeface="Arial"/>
                </a:rPr>
                <a:t>Web pages </a:t>
              </a:r>
              <a:br>
                <a:rPr lang="en-US" sz="1100" b="1" kern="0" dirty="0">
                  <a:latin typeface="Arial"/>
                </a:rPr>
              </a:br>
              <a:r>
                <a:rPr lang="en-US" sz="1100" b="1" kern="0" dirty="0">
                  <a:latin typeface="Arial"/>
                </a:rPr>
                <a:t>in File Storage</a:t>
              </a:r>
            </a:p>
          </p:txBody>
        </p:sp>
        <p:cxnSp>
          <p:nvCxnSpPr>
            <p:cNvPr id="23" name="Straight Connector 22"/>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7" name="Arc 36"/>
          <p:cNvSpPr/>
          <p:nvPr/>
        </p:nvSpPr>
        <p:spPr>
          <a:xfrm rot="5400000" flipH="1">
            <a:off x="2233079" y="2436364"/>
            <a:ext cx="1482289" cy="3513462"/>
          </a:xfrm>
          <a:prstGeom prst="arc">
            <a:avLst>
              <a:gd name="adj1" fmla="val 17842670"/>
              <a:gd name="adj2" fmla="val 4220416"/>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8" name="Rectangle 37"/>
          <p:cNvSpPr/>
          <p:nvPr/>
        </p:nvSpPr>
        <p:spPr>
          <a:xfrm>
            <a:off x="2203677" y="3151962"/>
            <a:ext cx="1508746" cy="261610"/>
          </a:xfrm>
          <a:prstGeom prst="rect">
            <a:avLst/>
          </a:prstGeom>
        </p:spPr>
        <p:txBody>
          <a:bodyPr wrap="none">
            <a:spAutoFit/>
          </a:bodyPr>
          <a:lstStyle/>
          <a:p>
            <a:pPr defTabSz="914400"/>
            <a:r>
              <a:rPr lang="en-US" sz="1100" b="1" kern="0" dirty="0">
                <a:solidFill>
                  <a:srgbClr val="01A1DD"/>
                </a:solidFill>
                <a:latin typeface="Arial"/>
              </a:rPr>
              <a:t>End User Privileges</a:t>
            </a:r>
          </a:p>
        </p:txBody>
      </p:sp>
      <p:sp>
        <p:nvSpPr>
          <p:cNvPr id="39" name="Rectangle 38"/>
          <p:cNvSpPr/>
          <p:nvPr/>
        </p:nvSpPr>
        <p:spPr>
          <a:xfrm>
            <a:off x="1937547" y="4845204"/>
            <a:ext cx="1899879" cy="261610"/>
          </a:xfrm>
          <a:prstGeom prst="rect">
            <a:avLst/>
          </a:prstGeom>
        </p:spPr>
        <p:txBody>
          <a:bodyPr wrap="none">
            <a:spAutoFit/>
          </a:bodyPr>
          <a:lstStyle/>
          <a:p>
            <a:pPr defTabSz="914400"/>
            <a:r>
              <a:rPr lang="en-US" sz="1100" b="1" kern="0" dirty="0">
                <a:solidFill>
                  <a:srgbClr val="01A1DD"/>
                </a:solidFill>
                <a:latin typeface="Arial"/>
              </a:rPr>
              <a:t>Content Admin Privileges</a:t>
            </a:r>
          </a:p>
        </p:txBody>
      </p:sp>
      <p:sp>
        <p:nvSpPr>
          <p:cNvPr id="40" name="Rectangle 39"/>
          <p:cNvSpPr/>
          <p:nvPr/>
        </p:nvSpPr>
        <p:spPr>
          <a:xfrm>
            <a:off x="4599731" y="4849263"/>
            <a:ext cx="1664238" cy="261610"/>
          </a:xfrm>
          <a:prstGeom prst="rect">
            <a:avLst/>
          </a:prstGeom>
        </p:spPr>
        <p:txBody>
          <a:bodyPr wrap="none">
            <a:spAutoFit/>
          </a:bodyPr>
          <a:lstStyle/>
          <a:p>
            <a:pPr defTabSz="914400"/>
            <a:r>
              <a:rPr lang="en-US" sz="1100" b="1" kern="0" dirty="0">
                <a:solidFill>
                  <a:srgbClr val="01A1DD"/>
                </a:solidFill>
                <a:latin typeface="Arial"/>
              </a:rPr>
              <a:t>Web Server Privileges</a:t>
            </a:r>
          </a:p>
        </p:txBody>
      </p:sp>
      <p:sp>
        <p:nvSpPr>
          <p:cNvPr id="46" name="Arc 45"/>
          <p:cNvSpPr/>
          <p:nvPr/>
        </p:nvSpPr>
        <p:spPr>
          <a:xfrm rot="780408">
            <a:off x="5460849" y="1794111"/>
            <a:ext cx="834670" cy="1145743"/>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7" name="Arc 46"/>
          <p:cNvSpPr/>
          <p:nvPr/>
        </p:nvSpPr>
        <p:spPr>
          <a:xfrm rot="10800000">
            <a:off x="5599112" y="2028046"/>
            <a:ext cx="834670" cy="1145743"/>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8" name="Rectangle 47"/>
          <p:cNvSpPr/>
          <p:nvPr/>
        </p:nvSpPr>
        <p:spPr>
          <a:xfrm>
            <a:off x="4823152" y="2252122"/>
            <a:ext cx="821059" cy="430887"/>
          </a:xfrm>
          <a:prstGeom prst="rect">
            <a:avLst/>
          </a:prstGeom>
        </p:spPr>
        <p:txBody>
          <a:bodyPr wrap="none">
            <a:spAutoFit/>
          </a:bodyPr>
          <a:lstStyle/>
          <a:p>
            <a:pPr defTabSz="914400"/>
            <a:r>
              <a:rPr lang="en-US" sz="1100" b="1" kern="0" dirty="0">
                <a:latin typeface="Arial"/>
              </a:rPr>
              <a:t>File Read</a:t>
            </a:r>
            <a:br>
              <a:rPr lang="en-US" sz="1100" b="1" kern="0" dirty="0">
                <a:latin typeface="Arial"/>
              </a:rPr>
            </a:br>
            <a:r>
              <a:rPr lang="en-US" sz="1100" b="1" kern="0" dirty="0">
                <a:latin typeface="Arial"/>
              </a:rPr>
              <a:t>Requests</a:t>
            </a:r>
          </a:p>
        </p:txBody>
      </p:sp>
      <p:sp>
        <p:nvSpPr>
          <p:cNvPr id="49" name="Rectangle 48"/>
          <p:cNvSpPr/>
          <p:nvPr/>
        </p:nvSpPr>
        <p:spPr>
          <a:xfrm>
            <a:off x="6284553" y="2036909"/>
            <a:ext cx="771365" cy="261610"/>
          </a:xfrm>
          <a:prstGeom prst="rect">
            <a:avLst/>
          </a:prstGeom>
        </p:spPr>
        <p:txBody>
          <a:bodyPr wrap="none">
            <a:spAutoFit/>
          </a:bodyPr>
          <a:lstStyle/>
          <a:p>
            <a:pPr defTabSz="914400"/>
            <a:r>
              <a:rPr lang="en-US" sz="1100" b="1" kern="0" dirty="0">
                <a:latin typeface="Arial"/>
              </a:rPr>
              <a:t>File Data</a:t>
            </a:r>
          </a:p>
        </p:txBody>
      </p:sp>
    </p:spTree>
    <p:extLst>
      <p:ext uri="{BB962C8B-B14F-4D97-AF65-F5344CB8AC3E}">
        <p14:creationId xmlns:p14="http://schemas.microsoft.com/office/powerpoint/2010/main" val="2734515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37</a:t>
            </a:fld>
            <a:endParaRPr lang="en-US" dirty="0"/>
          </a:p>
        </p:txBody>
      </p:sp>
      <p:sp>
        <p:nvSpPr>
          <p:cNvPr id="4" name="Title 3"/>
          <p:cNvSpPr>
            <a:spLocks noGrp="1"/>
          </p:cNvSpPr>
          <p:nvPr>
            <p:ph type="title"/>
          </p:nvPr>
        </p:nvSpPr>
        <p:spPr/>
        <p:txBody>
          <a:bodyPr/>
          <a:lstStyle/>
          <a:p>
            <a:r>
              <a:rPr lang="en-US" dirty="0"/>
              <a:t>Diagramming Symbols</a:t>
            </a:r>
          </a:p>
        </p:txBody>
      </p:sp>
      <p:grpSp>
        <p:nvGrpSpPr>
          <p:cNvPr id="23" name="Group 22"/>
          <p:cNvGrpSpPr/>
          <p:nvPr/>
        </p:nvGrpSpPr>
        <p:grpSpPr>
          <a:xfrm>
            <a:off x="1417778" y="1696065"/>
            <a:ext cx="2585812" cy="685800"/>
            <a:chOff x="2595788" y="1143000"/>
            <a:chExt cx="2585812" cy="685800"/>
          </a:xfrm>
        </p:grpSpPr>
        <p:sp>
          <p:nvSpPr>
            <p:cNvPr id="10" name="Rectangle 9"/>
            <p:cNvSpPr/>
            <p:nvPr/>
          </p:nvSpPr>
          <p:spPr>
            <a:xfrm>
              <a:off x="4495800" y="1143000"/>
              <a:ext cx="685800" cy="685800"/>
            </a:xfrm>
            <a:prstGeom prst="rect">
              <a:avLst/>
            </a:prstGeom>
            <a:no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7" name="Rectangle 16"/>
            <p:cNvSpPr/>
            <p:nvPr/>
          </p:nvSpPr>
          <p:spPr>
            <a:xfrm>
              <a:off x="2595788" y="1278374"/>
              <a:ext cx="1582356" cy="369332"/>
            </a:xfrm>
            <a:prstGeom prst="rect">
              <a:avLst/>
            </a:prstGeom>
          </p:spPr>
          <p:txBody>
            <a:bodyPr wrap="none">
              <a:spAutoFit/>
            </a:bodyPr>
            <a:lstStyle/>
            <a:p>
              <a:pPr algn="r">
                <a:spcAft>
                  <a:spcPts val="4200"/>
                </a:spcAft>
              </a:pPr>
              <a:r>
                <a:rPr lang="en-US" b="1" dirty="0"/>
                <a:t>External Entity</a:t>
              </a:r>
            </a:p>
          </p:txBody>
        </p:sp>
      </p:grpSp>
      <p:grpSp>
        <p:nvGrpSpPr>
          <p:cNvPr id="24" name="Group 23"/>
          <p:cNvGrpSpPr/>
          <p:nvPr/>
        </p:nvGrpSpPr>
        <p:grpSpPr>
          <a:xfrm>
            <a:off x="2095335" y="2534265"/>
            <a:ext cx="1908255" cy="685800"/>
            <a:chOff x="3273345" y="1981200"/>
            <a:chExt cx="1908255" cy="685800"/>
          </a:xfrm>
        </p:grpSpPr>
        <p:sp>
          <p:nvSpPr>
            <p:cNvPr id="5" name="Oval 4"/>
            <p:cNvSpPr/>
            <p:nvPr/>
          </p:nvSpPr>
          <p:spPr>
            <a:xfrm>
              <a:off x="4495800" y="1981200"/>
              <a:ext cx="685800" cy="685800"/>
            </a:xfrm>
            <a:prstGeom prst="ellipse">
              <a:avLst/>
            </a:prstGeom>
            <a:no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8" name="Rectangle 17"/>
            <p:cNvSpPr/>
            <p:nvPr/>
          </p:nvSpPr>
          <p:spPr>
            <a:xfrm>
              <a:off x="3273345" y="2121178"/>
              <a:ext cx="904799" cy="369332"/>
            </a:xfrm>
            <a:prstGeom prst="rect">
              <a:avLst/>
            </a:prstGeom>
          </p:spPr>
          <p:txBody>
            <a:bodyPr wrap="none">
              <a:spAutoFit/>
            </a:bodyPr>
            <a:lstStyle/>
            <a:p>
              <a:r>
                <a:rPr lang="en-US" b="1" dirty="0"/>
                <a:t>Process</a:t>
              </a:r>
              <a:endParaRPr lang="en-US" dirty="0"/>
            </a:p>
          </p:txBody>
        </p:sp>
      </p:grpSp>
      <p:grpSp>
        <p:nvGrpSpPr>
          <p:cNvPr id="25" name="Group 24"/>
          <p:cNvGrpSpPr/>
          <p:nvPr/>
        </p:nvGrpSpPr>
        <p:grpSpPr>
          <a:xfrm>
            <a:off x="1022926" y="3416709"/>
            <a:ext cx="2980664" cy="685800"/>
            <a:chOff x="2200936" y="2863644"/>
            <a:chExt cx="2980664" cy="685800"/>
          </a:xfrm>
        </p:grpSpPr>
        <p:grpSp>
          <p:nvGrpSpPr>
            <p:cNvPr id="9" name="Group 8"/>
            <p:cNvGrpSpPr/>
            <p:nvPr/>
          </p:nvGrpSpPr>
          <p:grpSpPr>
            <a:xfrm>
              <a:off x="4495800" y="2863644"/>
              <a:ext cx="685800" cy="685800"/>
              <a:chOff x="4495800" y="2819400"/>
              <a:chExt cx="685800" cy="685800"/>
            </a:xfrm>
          </p:grpSpPr>
          <p:sp>
            <p:nvSpPr>
              <p:cNvPr id="7" name="Oval 6"/>
              <p:cNvSpPr/>
              <p:nvPr/>
            </p:nvSpPr>
            <p:spPr>
              <a:xfrm>
                <a:off x="4495800" y="2819400"/>
                <a:ext cx="685800" cy="685800"/>
              </a:xfrm>
              <a:prstGeom prst="ellipse">
                <a:avLst/>
              </a:prstGeom>
              <a:no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8" name="Oval 7"/>
              <p:cNvSpPr/>
              <p:nvPr/>
            </p:nvSpPr>
            <p:spPr>
              <a:xfrm>
                <a:off x="4648200" y="2971800"/>
                <a:ext cx="381000" cy="381000"/>
              </a:xfrm>
              <a:prstGeom prst="ellipse">
                <a:avLst/>
              </a:prstGeom>
              <a:no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grpSp>
        <p:sp>
          <p:nvSpPr>
            <p:cNvPr id="19" name="Rectangle 18"/>
            <p:cNvSpPr/>
            <p:nvPr/>
          </p:nvSpPr>
          <p:spPr>
            <a:xfrm>
              <a:off x="2200936" y="3014507"/>
              <a:ext cx="1977208" cy="369332"/>
            </a:xfrm>
            <a:prstGeom prst="rect">
              <a:avLst/>
            </a:prstGeom>
          </p:spPr>
          <p:txBody>
            <a:bodyPr wrap="none">
              <a:spAutoFit/>
            </a:bodyPr>
            <a:lstStyle/>
            <a:p>
              <a:pPr algn="r">
                <a:spcAft>
                  <a:spcPts val="4200"/>
                </a:spcAft>
              </a:pPr>
              <a:r>
                <a:rPr lang="en-US" b="1" dirty="0"/>
                <a:t>Multiple Processes</a:t>
              </a:r>
            </a:p>
          </p:txBody>
        </p:sp>
      </p:grpSp>
      <p:grpSp>
        <p:nvGrpSpPr>
          <p:cNvPr id="26" name="Group 25"/>
          <p:cNvGrpSpPr/>
          <p:nvPr/>
        </p:nvGrpSpPr>
        <p:grpSpPr>
          <a:xfrm>
            <a:off x="1808334" y="4450933"/>
            <a:ext cx="2195256" cy="369332"/>
            <a:chOff x="2986344" y="3897868"/>
            <a:chExt cx="2195256" cy="369332"/>
          </a:xfrm>
        </p:grpSpPr>
        <p:grpSp>
          <p:nvGrpSpPr>
            <p:cNvPr id="14" name="Group 13"/>
            <p:cNvGrpSpPr/>
            <p:nvPr/>
          </p:nvGrpSpPr>
          <p:grpSpPr>
            <a:xfrm>
              <a:off x="4495800" y="3918156"/>
              <a:ext cx="685800" cy="304800"/>
              <a:chOff x="4495800" y="3886200"/>
              <a:chExt cx="685800" cy="304800"/>
            </a:xfrm>
          </p:grpSpPr>
          <p:cxnSp>
            <p:nvCxnSpPr>
              <p:cNvPr id="12" name="Straight Connector 11"/>
              <p:cNvCxnSpPr/>
              <p:nvPr/>
            </p:nvCxnSpPr>
            <p:spPr>
              <a:xfrm>
                <a:off x="4495800" y="3886200"/>
                <a:ext cx="685800" cy="0"/>
              </a:xfrm>
              <a:prstGeom prst="line">
                <a:avLst/>
              </a:prstGeom>
              <a:noFill/>
              <a:ln w="28575" cap="flat" cmpd="sng" algn="ctr">
                <a:solidFill>
                  <a:schemeClr val="tx1"/>
                </a:solidFill>
                <a:prstDash val="solid"/>
              </a:ln>
              <a:effectLst/>
            </p:spPr>
          </p:cxnSp>
          <p:cxnSp>
            <p:nvCxnSpPr>
              <p:cNvPr id="13" name="Straight Connector 12"/>
              <p:cNvCxnSpPr/>
              <p:nvPr/>
            </p:nvCxnSpPr>
            <p:spPr>
              <a:xfrm>
                <a:off x="4495800" y="4191000"/>
                <a:ext cx="685800" cy="0"/>
              </a:xfrm>
              <a:prstGeom prst="line">
                <a:avLst/>
              </a:prstGeom>
              <a:noFill/>
              <a:ln w="28575" cap="flat" cmpd="sng" algn="ctr">
                <a:solidFill>
                  <a:schemeClr val="tx1"/>
                </a:solidFill>
                <a:prstDash val="solid"/>
              </a:ln>
              <a:effectLst/>
            </p:spPr>
          </p:cxnSp>
        </p:grpSp>
        <p:sp>
          <p:nvSpPr>
            <p:cNvPr id="20" name="Rectangle 19"/>
            <p:cNvSpPr/>
            <p:nvPr/>
          </p:nvSpPr>
          <p:spPr>
            <a:xfrm>
              <a:off x="2986344" y="3897868"/>
              <a:ext cx="1191800" cy="369332"/>
            </a:xfrm>
            <a:prstGeom prst="rect">
              <a:avLst/>
            </a:prstGeom>
          </p:spPr>
          <p:txBody>
            <a:bodyPr wrap="none">
              <a:spAutoFit/>
            </a:bodyPr>
            <a:lstStyle/>
            <a:p>
              <a:pPr algn="r">
                <a:spcAft>
                  <a:spcPts val="4200"/>
                </a:spcAft>
              </a:pPr>
              <a:r>
                <a:rPr lang="en-US" b="1" dirty="0"/>
                <a:t>Data Store</a:t>
              </a:r>
            </a:p>
          </p:txBody>
        </p:sp>
      </p:grpSp>
      <p:grpSp>
        <p:nvGrpSpPr>
          <p:cNvPr id="27" name="Group 26"/>
          <p:cNvGrpSpPr/>
          <p:nvPr/>
        </p:nvGrpSpPr>
        <p:grpSpPr>
          <a:xfrm>
            <a:off x="5891981" y="2330115"/>
            <a:ext cx="2345822" cy="703628"/>
            <a:chOff x="3034882" y="4706572"/>
            <a:chExt cx="2345822" cy="703628"/>
          </a:xfrm>
        </p:grpSpPr>
        <p:sp>
          <p:nvSpPr>
            <p:cNvPr id="15" name="Arc 14"/>
            <p:cNvSpPr/>
            <p:nvPr/>
          </p:nvSpPr>
          <p:spPr>
            <a:xfrm>
              <a:off x="4395966" y="4800600"/>
              <a:ext cx="984738" cy="609600"/>
            </a:xfrm>
            <a:prstGeom prst="arc">
              <a:avLst>
                <a:gd name="adj1" fmla="val 11626747"/>
                <a:gd name="adj2" fmla="val 20762398"/>
              </a:avLst>
            </a:prstGeom>
            <a:noFill/>
            <a:ln w="28575" cap="flat" cmpd="sng" algn="ctr">
              <a:solidFill>
                <a:schemeClr val="tx1"/>
              </a:solidFill>
              <a:prstDash val="solid"/>
              <a:tailEnd type="stealth" w="lg" len="lg"/>
            </a:ln>
            <a:effectLst/>
          </p:spPr>
          <p:txBody>
            <a:bodyPr rtlCol="0" anchor="ctr"/>
            <a:lstStyle/>
            <a:p>
              <a:pPr algn="ctr" defTabSz="914400"/>
              <a:endParaRPr lang="en-US" sz="1100" b="1" kern="0" dirty="0">
                <a:solidFill>
                  <a:srgbClr val="FF0000"/>
                </a:solidFill>
                <a:latin typeface="Arial"/>
              </a:endParaRPr>
            </a:p>
          </p:txBody>
        </p:sp>
        <p:sp>
          <p:nvSpPr>
            <p:cNvPr id="21" name="Rectangle 20"/>
            <p:cNvSpPr/>
            <p:nvPr/>
          </p:nvSpPr>
          <p:spPr>
            <a:xfrm>
              <a:off x="3034882" y="4706572"/>
              <a:ext cx="1143262" cy="369332"/>
            </a:xfrm>
            <a:prstGeom prst="rect">
              <a:avLst/>
            </a:prstGeom>
          </p:spPr>
          <p:txBody>
            <a:bodyPr wrap="none">
              <a:spAutoFit/>
            </a:bodyPr>
            <a:lstStyle/>
            <a:p>
              <a:pPr algn="r">
                <a:spcAft>
                  <a:spcPts val="4200"/>
                </a:spcAft>
              </a:pPr>
              <a:r>
                <a:rPr lang="en-US" b="1" dirty="0"/>
                <a:t>Data Flow</a:t>
              </a:r>
            </a:p>
          </p:txBody>
        </p:sp>
      </p:grpSp>
      <p:grpSp>
        <p:nvGrpSpPr>
          <p:cNvPr id="28" name="Group 27"/>
          <p:cNvGrpSpPr/>
          <p:nvPr/>
        </p:nvGrpSpPr>
        <p:grpSpPr>
          <a:xfrm>
            <a:off x="5392422" y="3153703"/>
            <a:ext cx="2783929" cy="1199531"/>
            <a:chOff x="2535323" y="5169313"/>
            <a:chExt cx="2783929" cy="1199531"/>
          </a:xfrm>
        </p:grpSpPr>
        <p:sp>
          <p:nvSpPr>
            <p:cNvPr id="16" name="Arc 15"/>
            <p:cNvSpPr/>
            <p:nvPr/>
          </p:nvSpPr>
          <p:spPr>
            <a:xfrm>
              <a:off x="4739148" y="5169313"/>
              <a:ext cx="580104" cy="1199531"/>
            </a:xfrm>
            <a:prstGeom prst="arc">
              <a:avLst>
                <a:gd name="adj1" fmla="val 6279656"/>
                <a:gd name="adj2" fmla="val 15032722"/>
              </a:avLst>
            </a:prstGeom>
            <a:noFill/>
            <a:ln w="28575" cap="flat" cmpd="sng" algn="ctr">
              <a:solidFill>
                <a:schemeClr val="tx1"/>
              </a:solidFill>
              <a:prstDash val="dash"/>
              <a:tailEnd type="none" w="lg" len="lg"/>
            </a:ln>
            <a:effectLst/>
          </p:spPr>
          <p:txBody>
            <a:bodyPr rtlCol="0" anchor="ctr"/>
            <a:lstStyle/>
            <a:p>
              <a:pPr algn="ctr" defTabSz="914400"/>
              <a:endParaRPr lang="en-US" sz="1100" b="1" kern="0" dirty="0">
                <a:solidFill>
                  <a:srgbClr val="FF0000"/>
                </a:solidFill>
                <a:latin typeface="Arial"/>
              </a:endParaRPr>
            </a:p>
          </p:txBody>
        </p:sp>
        <p:sp>
          <p:nvSpPr>
            <p:cNvPr id="22" name="Rectangle 21"/>
            <p:cNvSpPr/>
            <p:nvPr/>
          </p:nvSpPr>
          <p:spPr>
            <a:xfrm>
              <a:off x="2535323" y="5584412"/>
              <a:ext cx="1642821" cy="369332"/>
            </a:xfrm>
            <a:prstGeom prst="rect">
              <a:avLst/>
            </a:prstGeom>
          </p:spPr>
          <p:txBody>
            <a:bodyPr wrap="none">
              <a:spAutoFit/>
            </a:bodyPr>
            <a:lstStyle/>
            <a:p>
              <a:pPr algn="r">
                <a:spcAft>
                  <a:spcPts val="4200"/>
                </a:spcAft>
              </a:pPr>
              <a:r>
                <a:rPr lang="en-US" b="1" dirty="0"/>
                <a:t>Trust Boundary</a:t>
              </a:r>
            </a:p>
          </p:txBody>
        </p:sp>
      </p:grpSp>
    </p:spTree>
    <p:extLst>
      <p:ext uri="{BB962C8B-B14F-4D97-AF65-F5344CB8AC3E}">
        <p14:creationId xmlns:p14="http://schemas.microsoft.com/office/powerpoint/2010/main" val="625166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38</a:t>
            </a:fld>
            <a:endParaRPr lang="en-US" dirty="0"/>
          </a:p>
        </p:txBody>
      </p:sp>
      <p:sp>
        <p:nvSpPr>
          <p:cNvPr id="4" name="Title 3"/>
          <p:cNvSpPr>
            <a:spLocks noGrp="1"/>
          </p:cNvSpPr>
          <p:nvPr>
            <p:ph type="title"/>
          </p:nvPr>
        </p:nvSpPr>
        <p:spPr/>
        <p:txBody>
          <a:bodyPr/>
          <a:lstStyle/>
          <a:p>
            <a:r>
              <a:rPr lang="en-US" dirty="0"/>
              <a:t>Activity: Diagramming the Catalog Application</a:t>
            </a:r>
          </a:p>
        </p:txBody>
      </p:sp>
      <p:sp>
        <p:nvSpPr>
          <p:cNvPr id="41" name="Rectangle 40"/>
          <p:cNvSpPr/>
          <p:nvPr/>
        </p:nvSpPr>
        <p:spPr>
          <a:xfrm>
            <a:off x="351630" y="2149782"/>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1100" b="1" kern="0" dirty="0">
                <a:latin typeface="Arial"/>
              </a:rPr>
              <a:t>End User</a:t>
            </a:r>
          </a:p>
        </p:txBody>
      </p:sp>
      <p:sp>
        <p:nvSpPr>
          <p:cNvPr id="42" name="Rectangle 41"/>
          <p:cNvSpPr/>
          <p:nvPr/>
        </p:nvSpPr>
        <p:spPr>
          <a:xfrm>
            <a:off x="341382" y="3786263"/>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1100" b="1" kern="0" dirty="0">
                <a:latin typeface="Arial"/>
              </a:rPr>
              <a:t>Site Content Administrator</a:t>
            </a:r>
          </a:p>
        </p:txBody>
      </p:sp>
      <p:grpSp>
        <p:nvGrpSpPr>
          <p:cNvPr id="43" name="Group 42"/>
          <p:cNvGrpSpPr/>
          <p:nvPr/>
        </p:nvGrpSpPr>
        <p:grpSpPr>
          <a:xfrm>
            <a:off x="3018245" y="2557632"/>
            <a:ext cx="1588940" cy="1588940"/>
            <a:chOff x="2895600" y="2057400"/>
            <a:chExt cx="1066800" cy="1066800"/>
          </a:xfrm>
        </p:grpSpPr>
        <p:sp>
          <p:nvSpPr>
            <p:cNvPr id="44" name="Oval 43"/>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1100" b="1" kern="0" dirty="0">
                <a:latin typeface="Arial"/>
              </a:endParaRPr>
            </a:p>
          </p:txBody>
        </p:sp>
        <p:sp>
          <p:nvSpPr>
            <p:cNvPr id="45" name="Oval 44"/>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1100" b="1" kern="0" dirty="0">
                  <a:latin typeface="Arial"/>
                </a:rPr>
                <a:t>Application</a:t>
              </a:r>
            </a:p>
            <a:p>
              <a:pPr algn="ctr" defTabSz="914400"/>
              <a:r>
                <a:rPr lang="en-US" sz="1100" b="1" kern="0" dirty="0">
                  <a:latin typeface="Arial"/>
                </a:rPr>
                <a:t>Server</a:t>
              </a:r>
            </a:p>
            <a:p>
              <a:pPr algn="ctr" defTabSz="914400"/>
              <a:r>
                <a:rPr lang="en-US" sz="1100" b="1" kern="0" dirty="0">
                  <a:latin typeface="Arial"/>
                </a:rPr>
                <a:t>(Node.js)</a:t>
              </a:r>
            </a:p>
          </p:txBody>
        </p:sp>
      </p:grpSp>
      <p:sp>
        <p:nvSpPr>
          <p:cNvPr id="47" name="Arc 46"/>
          <p:cNvSpPr/>
          <p:nvPr/>
        </p:nvSpPr>
        <p:spPr>
          <a:xfrm rot="16501038">
            <a:off x="1823739" y="1918397"/>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8" name="Arc 47"/>
          <p:cNvSpPr/>
          <p:nvPr/>
        </p:nvSpPr>
        <p:spPr>
          <a:xfrm rot="5685274">
            <a:off x="1919395" y="1538938"/>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9" name="Rectangle 48"/>
          <p:cNvSpPr/>
          <p:nvPr/>
        </p:nvSpPr>
        <p:spPr>
          <a:xfrm>
            <a:off x="1574349" y="2055229"/>
            <a:ext cx="821059" cy="261610"/>
          </a:xfrm>
          <a:prstGeom prst="rect">
            <a:avLst/>
          </a:prstGeom>
        </p:spPr>
        <p:txBody>
          <a:bodyPr wrap="none">
            <a:spAutoFit/>
          </a:bodyPr>
          <a:lstStyle/>
          <a:p>
            <a:pPr defTabSz="914400"/>
            <a:r>
              <a:rPr lang="en-US" sz="1100" b="1" kern="0" dirty="0">
                <a:latin typeface="Arial"/>
              </a:rPr>
              <a:t>Requests</a:t>
            </a:r>
          </a:p>
        </p:txBody>
      </p:sp>
      <p:sp>
        <p:nvSpPr>
          <p:cNvPr id="50" name="Rectangle 49"/>
          <p:cNvSpPr/>
          <p:nvPr/>
        </p:nvSpPr>
        <p:spPr>
          <a:xfrm>
            <a:off x="1554313" y="2758059"/>
            <a:ext cx="939681" cy="261610"/>
          </a:xfrm>
          <a:prstGeom prst="rect">
            <a:avLst/>
          </a:prstGeom>
        </p:spPr>
        <p:txBody>
          <a:bodyPr wrap="none">
            <a:spAutoFit/>
          </a:bodyPr>
          <a:lstStyle/>
          <a:p>
            <a:pPr defTabSz="914400"/>
            <a:r>
              <a:rPr lang="en-US" sz="1100" b="1" kern="0" dirty="0">
                <a:latin typeface="Arial"/>
              </a:rPr>
              <a:t>Responses</a:t>
            </a:r>
          </a:p>
        </p:txBody>
      </p:sp>
      <p:sp>
        <p:nvSpPr>
          <p:cNvPr id="51" name="Arc 50"/>
          <p:cNvSpPr/>
          <p:nvPr/>
        </p:nvSpPr>
        <p:spPr>
          <a:xfrm rot="15339464">
            <a:off x="1852454" y="3438231"/>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2" name="Arc 51"/>
          <p:cNvSpPr/>
          <p:nvPr/>
        </p:nvSpPr>
        <p:spPr>
          <a:xfrm rot="4459424">
            <a:off x="1814477" y="3046847"/>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3" name="Rectangle 52"/>
          <p:cNvSpPr/>
          <p:nvPr/>
        </p:nvSpPr>
        <p:spPr>
          <a:xfrm>
            <a:off x="1497054" y="3598955"/>
            <a:ext cx="821059" cy="261610"/>
          </a:xfrm>
          <a:prstGeom prst="rect">
            <a:avLst/>
          </a:prstGeom>
        </p:spPr>
        <p:txBody>
          <a:bodyPr wrap="none">
            <a:spAutoFit/>
          </a:bodyPr>
          <a:lstStyle/>
          <a:p>
            <a:pPr defTabSz="914400"/>
            <a:r>
              <a:rPr lang="en-US" sz="1100" b="1" kern="0" dirty="0">
                <a:latin typeface="Arial"/>
              </a:rPr>
              <a:t>Requests</a:t>
            </a:r>
          </a:p>
        </p:txBody>
      </p:sp>
      <p:sp>
        <p:nvSpPr>
          <p:cNvPr id="54" name="Rectangle 53"/>
          <p:cNvSpPr/>
          <p:nvPr/>
        </p:nvSpPr>
        <p:spPr>
          <a:xfrm>
            <a:off x="1599017" y="4352989"/>
            <a:ext cx="939681" cy="261610"/>
          </a:xfrm>
          <a:prstGeom prst="rect">
            <a:avLst/>
          </a:prstGeom>
        </p:spPr>
        <p:txBody>
          <a:bodyPr wrap="none">
            <a:spAutoFit/>
          </a:bodyPr>
          <a:lstStyle/>
          <a:p>
            <a:pPr defTabSz="914400"/>
            <a:r>
              <a:rPr lang="en-US" sz="1100" b="1" kern="0" dirty="0">
                <a:latin typeface="Arial"/>
              </a:rPr>
              <a:t>Responses</a:t>
            </a:r>
          </a:p>
        </p:txBody>
      </p:sp>
      <p:grpSp>
        <p:nvGrpSpPr>
          <p:cNvPr id="55" name="Group 54"/>
          <p:cNvGrpSpPr/>
          <p:nvPr/>
        </p:nvGrpSpPr>
        <p:grpSpPr>
          <a:xfrm>
            <a:off x="3916467" y="1124875"/>
            <a:ext cx="1219200" cy="685800"/>
            <a:chOff x="4729998" y="1980675"/>
            <a:chExt cx="1219200" cy="685800"/>
          </a:xfrm>
        </p:grpSpPr>
        <p:cxnSp>
          <p:nvCxnSpPr>
            <p:cNvPr id="56" name="Straight Connector 55"/>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1100" b="1" kern="0" dirty="0">
                  <a:latin typeface="Arial"/>
                </a:rPr>
                <a:t>Web page templates, images style sheets</a:t>
              </a:r>
            </a:p>
          </p:txBody>
        </p:sp>
        <p:cxnSp>
          <p:nvCxnSpPr>
            <p:cNvPr id="58" name="Straight Connector 57"/>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6135099" y="3062375"/>
            <a:ext cx="1232303" cy="1232303"/>
            <a:chOff x="2895600" y="2057400"/>
            <a:chExt cx="1066800" cy="1066800"/>
          </a:xfrm>
        </p:grpSpPr>
        <p:sp>
          <p:nvSpPr>
            <p:cNvPr id="60" name="Oval 59"/>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1100" b="1" kern="0" dirty="0">
                <a:latin typeface="Arial"/>
              </a:endParaRPr>
            </a:p>
          </p:txBody>
        </p:sp>
        <p:sp>
          <p:nvSpPr>
            <p:cNvPr id="61" name="Oval 60"/>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1100" b="1" kern="0" dirty="0">
                  <a:latin typeface="Arial"/>
                </a:rPr>
                <a:t>Database Server</a:t>
              </a:r>
            </a:p>
          </p:txBody>
        </p:sp>
      </p:grpSp>
      <p:grpSp>
        <p:nvGrpSpPr>
          <p:cNvPr id="62" name="Group 61"/>
          <p:cNvGrpSpPr/>
          <p:nvPr/>
        </p:nvGrpSpPr>
        <p:grpSpPr>
          <a:xfrm>
            <a:off x="6972080" y="1391074"/>
            <a:ext cx="1219200" cy="685800"/>
            <a:chOff x="4729998" y="1980675"/>
            <a:chExt cx="1219200" cy="685800"/>
          </a:xfrm>
        </p:grpSpPr>
        <p:cxnSp>
          <p:nvCxnSpPr>
            <p:cNvPr id="63" name="Straight Connector 62"/>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1100" b="1" kern="0" dirty="0">
                  <a:latin typeface="Arial"/>
                </a:rPr>
                <a:t>Product Data in Database</a:t>
              </a:r>
            </a:p>
          </p:txBody>
        </p:sp>
        <p:cxnSp>
          <p:nvCxnSpPr>
            <p:cNvPr id="65" name="Straight Connector 64"/>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1" name="Arc 70"/>
          <p:cNvSpPr/>
          <p:nvPr/>
        </p:nvSpPr>
        <p:spPr>
          <a:xfrm rot="16501038">
            <a:off x="4858966" y="2933708"/>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2" name="Arc 71"/>
          <p:cNvSpPr/>
          <p:nvPr/>
        </p:nvSpPr>
        <p:spPr>
          <a:xfrm rot="5685274">
            <a:off x="4954622" y="2554249"/>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3" name="Rectangle 72"/>
          <p:cNvSpPr/>
          <p:nvPr/>
        </p:nvSpPr>
        <p:spPr>
          <a:xfrm>
            <a:off x="4888198" y="3102282"/>
            <a:ext cx="813043" cy="430887"/>
          </a:xfrm>
          <a:prstGeom prst="rect">
            <a:avLst/>
          </a:prstGeom>
        </p:spPr>
        <p:txBody>
          <a:bodyPr wrap="none">
            <a:spAutoFit/>
          </a:bodyPr>
          <a:lstStyle/>
          <a:p>
            <a:pPr defTabSz="914400"/>
            <a:r>
              <a:rPr lang="en-US" sz="1100" b="1" kern="0" dirty="0">
                <a:latin typeface="Arial"/>
              </a:rPr>
              <a:t>Database</a:t>
            </a:r>
          </a:p>
          <a:p>
            <a:pPr defTabSz="914400"/>
            <a:r>
              <a:rPr lang="en-US" sz="1100" b="1" kern="0" dirty="0">
                <a:latin typeface="Arial"/>
              </a:rPr>
              <a:t>Queries</a:t>
            </a:r>
          </a:p>
        </p:txBody>
      </p:sp>
      <p:sp>
        <p:nvSpPr>
          <p:cNvPr id="74" name="Rectangle 73"/>
          <p:cNvSpPr/>
          <p:nvPr/>
        </p:nvSpPr>
        <p:spPr>
          <a:xfrm>
            <a:off x="5122053" y="3611743"/>
            <a:ext cx="718466" cy="430887"/>
          </a:xfrm>
          <a:prstGeom prst="rect">
            <a:avLst/>
          </a:prstGeom>
        </p:spPr>
        <p:txBody>
          <a:bodyPr wrap="none">
            <a:spAutoFit/>
          </a:bodyPr>
          <a:lstStyle/>
          <a:p>
            <a:pPr algn="ctr" defTabSz="914400"/>
            <a:r>
              <a:rPr lang="en-US" sz="1100" b="1" kern="0" dirty="0">
                <a:latin typeface="Arial"/>
              </a:rPr>
              <a:t>Product</a:t>
            </a:r>
          </a:p>
          <a:p>
            <a:pPr algn="ctr" defTabSz="914400"/>
            <a:r>
              <a:rPr lang="en-US" sz="1100" b="1" kern="0" dirty="0">
                <a:latin typeface="Arial"/>
              </a:rPr>
              <a:t>Data</a:t>
            </a:r>
          </a:p>
        </p:txBody>
      </p:sp>
      <p:sp>
        <p:nvSpPr>
          <p:cNvPr id="75" name="Arc 74"/>
          <p:cNvSpPr/>
          <p:nvPr/>
        </p:nvSpPr>
        <p:spPr>
          <a:xfrm rot="780408">
            <a:off x="3983679" y="1621551"/>
            <a:ext cx="834670" cy="1145743"/>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6" name="Arc 75"/>
          <p:cNvSpPr/>
          <p:nvPr/>
        </p:nvSpPr>
        <p:spPr>
          <a:xfrm rot="10800000">
            <a:off x="4121942" y="1855486"/>
            <a:ext cx="834670" cy="1145743"/>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7" name="Rectangle 76"/>
          <p:cNvSpPr/>
          <p:nvPr/>
        </p:nvSpPr>
        <p:spPr>
          <a:xfrm>
            <a:off x="3345982" y="2079562"/>
            <a:ext cx="821059" cy="430887"/>
          </a:xfrm>
          <a:prstGeom prst="rect">
            <a:avLst/>
          </a:prstGeom>
        </p:spPr>
        <p:txBody>
          <a:bodyPr wrap="none">
            <a:spAutoFit/>
          </a:bodyPr>
          <a:lstStyle/>
          <a:p>
            <a:pPr defTabSz="914400"/>
            <a:r>
              <a:rPr lang="en-US" sz="1100" b="1" kern="0" dirty="0">
                <a:latin typeface="Arial"/>
              </a:rPr>
              <a:t>File Read</a:t>
            </a:r>
            <a:br>
              <a:rPr lang="en-US" sz="1100" b="1" kern="0" dirty="0">
                <a:latin typeface="Arial"/>
              </a:rPr>
            </a:br>
            <a:r>
              <a:rPr lang="en-US" sz="1100" b="1" kern="0" dirty="0">
                <a:latin typeface="Arial"/>
              </a:rPr>
              <a:t>Requests</a:t>
            </a:r>
          </a:p>
        </p:txBody>
      </p:sp>
      <p:sp>
        <p:nvSpPr>
          <p:cNvPr id="78" name="Rectangle 77"/>
          <p:cNvSpPr/>
          <p:nvPr/>
        </p:nvSpPr>
        <p:spPr>
          <a:xfrm>
            <a:off x="4807383" y="1864349"/>
            <a:ext cx="771365" cy="261610"/>
          </a:xfrm>
          <a:prstGeom prst="rect">
            <a:avLst/>
          </a:prstGeom>
        </p:spPr>
        <p:txBody>
          <a:bodyPr wrap="none">
            <a:spAutoFit/>
          </a:bodyPr>
          <a:lstStyle/>
          <a:p>
            <a:pPr defTabSz="914400"/>
            <a:r>
              <a:rPr lang="en-US" sz="1100" b="1" kern="0" dirty="0">
                <a:latin typeface="Arial"/>
              </a:rPr>
              <a:t>File Data</a:t>
            </a:r>
          </a:p>
        </p:txBody>
      </p:sp>
      <p:sp>
        <p:nvSpPr>
          <p:cNvPr id="79" name="Arc 78"/>
          <p:cNvSpPr/>
          <p:nvPr/>
        </p:nvSpPr>
        <p:spPr>
          <a:xfrm rot="10800000">
            <a:off x="6919041" y="2022305"/>
            <a:ext cx="834670" cy="1677515"/>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0" name="Rectangle 79"/>
          <p:cNvSpPr/>
          <p:nvPr/>
        </p:nvSpPr>
        <p:spPr>
          <a:xfrm>
            <a:off x="6135099" y="2551319"/>
            <a:ext cx="821059" cy="430887"/>
          </a:xfrm>
          <a:prstGeom prst="rect">
            <a:avLst/>
          </a:prstGeom>
        </p:spPr>
        <p:txBody>
          <a:bodyPr wrap="none">
            <a:spAutoFit/>
          </a:bodyPr>
          <a:lstStyle/>
          <a:p>
            <a:pPr algn="ctr" defTabSz="914400"/>
            <a:r>
              <a:rPr lang="en-US" sz="1100" b="1" kern="0" dirty="0">
                <a:latin typeface="Arial"/>
              </a:rPr>
              <a:t>Data</a:t>
            </a:r>
            <a:br>
              <a:rPr lang="en-US" sz="1100" b="1" kern="0" dirty="0">
                <a:latin typeface="Arial"/>
              </a:rPr>
            </a:br>
            <a:r>
              <a:rPr lang="en-US" sz="1100" b="1" kern="0" dirty="0">
                <a:latin typeface="Arial"/>
              </a:rPr>
              <a:t>Requests</a:t>
            </a:r>
          </a:p>
        </p:txBody>
      </p:sp>
      <p:sp>
        <p:nvSpPr>
          <p:cNvPr id="81" name="Rectangle 80"/>
          <p:cNvSpPr/>
          <p:nvPr/>
        </p:nvSpPr>
        <p:spPr>
          <a:xfrm>
            <a:off x="7336375" y="2076874"/>
            <a:ext cx="718466" cy="430887"/>
          </a:xfrm>
          <a:prstGeom prst="rect">
            <a:avLst/>
          </a:prstGeom>
        </p:spPr>
        <p:txBody>
          <a:bodyPr wrap="none">
            <a:spAutoFit/>
          </a:bodyPr>
          <a:lstStyle/>
          <a:p>
            <a:pPr defTabSz="914400"/>
            <a:r>
              <a:rPr lang="en-US" sz="1100" b="1" kern="0" dirty="0">
                <a:latin typeface="Arial"/>
              </a:rPr>
              <a:t>Product</a:t>
            </a:r>
          </a:p>
          <a:p>
            <a:pPr defTabSz="914400"/>
            <a:r>
              <a:rPr lang="en-US" sz="1100" b="1" kern="0" dirty="0">
                <a:latin typeface="Arial"/>
              </a:rPr>
              <a:t>Data</a:t>
            </a:r>
          </a:p>
        </p:txBody>
      </p:sp>
      <p:sp>
        <p:nvSpPr>
          <p:cNvPr id="82" name="Arc 81"/>
          <p:cNvSpPr/>
          <p:nvPr/>
        </p:nvSpPr>
        <p:spPr>
          <a:xfrm>
            <a:off x="6527573" y="1307381"/>
            <a:ext cx="834670" cy="1975248"/>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85" name="Picture 84"/>
          <p:cNvPicPr>
            <a:picLocks noChangeAspect="1"/>
          </p:cNvPicPr>
          <p:nvPr/>
        </p:nvPicPr>
        <p:blipFill>
          <a:blip r:embed="rId2"/>
          <a:stretch>
            <a:fillRect/>
          </a:stretch>
        </p:blipFill>
        <p:spPr>
          <a:xfrm>
            <a:off x="7315200" y="5121808"/>
            <a:ext cx="1725124" cy="1630038"/>
          </a:xfrm>
          <a:prstGeom prst="rect">
            <a:avLst/>
          </a:prstGeom>
        </p:spPr>
      </p:pic>
      <p:sp>
        <p:nvSpPr>
          <p:cNvPr id="86" name="Rectangle 85"/>
          <p:cNvSpPr/>
          <p:nvPr/>
        </p:nvSpPr>
        <p:spPr>
          <a:xfrm>
            <a:off x="3209817" y="4228445"/>
            <a:ext cx="2396810" cy="230832"/>
          </a:xfrm>
          <a:prstGeom prst="rect">
            <a:avLst/>
          </a:prstGeom>
        </p:spPr>
        <p:txBody>
          <a:bodyPr wrap="none">
            <a:spAutoFit/>
          </a:bodyPr>
          <a:lstStyle/>
          <a:p>
            <a:r>
              <a:rPr lang="en-US" sz="900" b="1" kern="0" dirty="0">
                <a:latin typeface="Arial"/>
              </a:rPr>
              <a:t>Present product catalog and take orders</a:t>
            </a:r>
            <a:endParaRPr lang="en-US" sz="900" dirty="0"/>
          </a:p>
        </p:txBody>
      </p:sp>
    </p:spTree>
    <p:extLst>
      <p:ext uri="{BB962C8B-B14F-4D97-AF65-F5344CB8AC3E}">
        <p14:creationId xmlns:p14="http://schemas.microsoft.com/office/powerpoint/2010/main" val="3520599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39</a:t>
            </a:fld>
            <a:endParaRPr lang="en-US" dirty="0"/>
          </a:p>
        </p:txBody>
      </p:sp>
      <p:sp>
        <p:nvSpPr>
          <p:cNvPr id="4" name="Title 3"/>
          <p:cNvSpPr>
            <a:spLocks noGrp="1"/>
          </p:cNvSpPr>
          <p:nvPr>
            <p:ph type="title"/>
          </p:nvPr>
        </p:nvSpPr>
        <p:spPr/>
        <p:txBody>
          <a:bodyPr/>
          <a:lstStyle/>
          <a:p>
            <a:r>
              <a:rPr lang="en-US" dirty="0"/>
              <a:t>Catalog Application Trust Boundaries</a:t>
            </a:r>
          </a:p>
        </p:txBody>
      </p:sp>
      <p:grpSp>
        <p:nvGrpSpPr>
          <p:cNvPr id="3" name="Group 2"/>
          <p:cNvGrpSpPr/>
          <p:nvPr/>
        </p:nvGrpSpPr>
        <p:grpSpPr>
          <a:xfrm>
            <a:off x="-212753" y="1115960"/>
            <a:ext cx="8545593" cy="4603544"/>
            <a:chOff x="-227257" y="1148312"/>
            <a:chExt cx="8545593" cy="4603544"/>
          </a:xfrm>
        </p:grpSpPr>
        <p:sp>
          <p:nvSpPr>
            <p:cNvPr id="41" name="Rectangle 40"/>
            <p:cNvSpPr/>
            <p:nvPr/>
          </p:nvSpPr>
          <p:spPr>
            <a:xfrm>
              <a:off x="336363" y="2177434"/>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1100" b="1" kern="0" dirty="0">
                  <a:latin typeface="Arial"/>
                </a:rPr>
                <a:t>End User</a:t>
              </a:r>
            </a:p>
          </p:txBody>
        </p:sp>
        <p:sp>
          <p:nvSpPr>
            <p:cNvPr id="42" name="Rectangle 41"/>
            <p:cNvSpPr/>
            <p:nvPr/>
          </p:nvSpPr>
          <p:spPr>
            <a:xfrm>
              <a:off x="326115" y="3813915"/>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1100" b="1" kern="0" dirty="0">
                  <a:latin typeface="Arial"/>
                </a:rPr>
                <a:t>Site Content Administrator</a:t>
              </a:r>
            </a:p>
          </p:txBody>
        </p:sp>
        <p:grpSp>
          <p:nvGrpSpPr>
            <p:cNvPr id="43" name="Group 42"/>
            <p:cNvGrpSpPr/>
            <p:nvPr/>
          </p:nvGrpSpPr>
          <p:grpSpPr>
            <a:xfrm>
              <a:off x="3002978" y="2585284"/>
              <a:ext cx="1588940" cy="1588940"/>
              <a:chOff x="2895600" y="2057400"/>
              <a:chExt cx="1066800" cy="1066800"/>
            </a:xfrm>
          </p:grpSpPr>
          <p:sp>
            <p:nvSpPr>
              <p:cNvPr id="44" name="Oval 43"/>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1100" b="1" kern="0" dirty="0">
                  <a:latin typeface="Arial"/>
                </a:endParaRPr>
              </a:p>
            </p:txBody>
          </p:sp>
          <p:sp>
            <p:nvSpPr>
              <p:cNvPr id="45" name="Oval 44"/>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1100" b="1" kern="0" dirty="0">
                    <a:latin typeface="Arial"/>
                  </a:rPr>
                  <a:t>Application</a:t>
                </a:r>
              </a:p>
              <a:p>
                <a:pPr algn="ctr" defTabSz="914400"/>
                <a:r>
                  <a:rPr lang="en-US" sz="1100" b="1" kern="0" dirty="0">
                    <a:latin typeface="Arial"/>
                  </a:rPr>
                  <a:t>Server</a:t>
                </a:r>
              </a:p>
              <a:p>
                <a:pPr algn="ctr" defTabSz="914400"/>
                <a:r>
                  <a:rPr lang="en-US" sz="1100" b="1" kern="0" dirty="0">
                    <a:latin typeface="Arial"/>
                  </a:rPr>
                  <a:t>(Node.js)</a:t>
                </a:r>
              </a:p>
            </p:txBody>
          </p:sp>
        </p:grpSp>
        <p:sp>
          <p:nvSpPr>
            <p:cNvPr id="46" name="Arc 45"/>
            <p:cNvSpPr/>
            <p:nvPr/>
          </p:nvSpPr>
          <p:spPr>
            <a:xfrm>
              <a:off x="504914" y="1148312"/>
              <a:ext cx="2168673" cy="4603544"/>
            </a:xfrm>
            <a:prstGeom prst="arc">
              <a:avLst>
                <a:gd name="adj1" fmla="val 16858567"/>
                <a:gd name="adj2" fmla="val 4703389"/>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7" name="Arc 46"/>
            <p:cNvSpPr/>
            <p:nvPr/>
          </p:nvSpPr>
          <p:spPr>
            <a:xfrm rot="16501038">
              <a:off x="1808472" y="1946049"/>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8" name="Arc 47"/>
            <p:cNvSpPr/>
            <p:nvPr/>
          </p:nvSpPr>
          <p:spPr>
            <a:xfrm rot="5685274">
              <a:off x="1904128" y="1566590"/>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9" name="Rectangle 48"/>
            <p:cNvSpPr/>
            <p:nvPr/>
          </p:nvSpPr>
          <p:spPr>
            <a:xfrm>
              <a:off x="1559082" y="2082881"/>
              <a:ext cx="821059" cy="261610"/>
            </a:xfrm>
            <a:prstGeom prst="rect">
              <a:avLst/>
            </a:prstGeom>
          </p:spPr>
          <p:txBody>
            <a:bodyPr wrap="none">
              <a:spAutoFit/>
            </a:bodyPr>
            <a:lstStyle/>
            <a:p>
              <a:pPr defTabSz="914400"/>
              <a:r>
                <a:rPr lang="en-US" sz="1100" b="1" kern="0" dirty="0">
                  <a:latin typeface="Arial"/>
                </a:rPr>
                <a:t>Requests</a:t>
              </a:r>
            </a:p>
          </p:txBody>
        </p:sp>
        <p:sp>
          <p:nvSpPr>
            <p:cNvPr id="50" name="Rectangle 49"/>
            <p:cNvSpPr/>
            <p:nvPr/>
          </p:nvSpPr>
          <p:spPr>
            <a:xfrm>
              <a:off x="1539046" y="2785711"/>
              <a:ext cx="939681" cy="261610"/>
            </a:xfrm>
            <a:prstGeom prst="rect">
              <a:avLst/>
            </a:prstGeom>
          </p:spPr>
          <p:txBody>
            <a:bodyPr wrap="none">
              <a:spAutoFit/>
            </a:bodyPr>
            <a:lstStyle/>
            <a:p>
              <a:pPr defTabSz="914400"/>
              <a:r>
                <a:rPr lang="en-US" sz="1100" b="1" kern="0" dirty="0">
                  <a:latin typeface="Arial"/>
                </a:rPr>
                <a:t>Responses</a:t>
              </a:r>
            </a:p>
          </p:txBody>
        </p:sp>
        <p:sp>
          <p:nvSpPr>
            <p:cNvPr id="51" name="Arc 50"/>
            <p:cNvSpPr/>
            <p:nvPr/>
          </p:nvSpPr>
          <p:spPr>
            <a:xfrm rot="15339464">
              <a:off x="1837187" y="3465883"/>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2" name="Arc 51"/>
            <p:cNvSpPr/>
            <p:nvPr/>
          </p:nvSpPr>
          <p:spPr>
            <a:xfrm rot="4459424">
              <a:off x="1799210" y="3074499"/>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3" name="Rectangle 52"/>
            <p:cNvSpPr/>
            <p:nvPr/>
          </p:nvSpPr>
          <p:spPr>
            <a:xfrm>
              <a:off x="1481787" y="3626607"/>
              <a:ext cx="821059" cy="261610"/>
            </a:xfrm>
            <a:prstGeom prst="rect">
              <a:avLst/>
            </a:prstGeom>
          </p:spPr>
          <p:txBody>
            <a:bodyPr wrap="none">
              <a:spAutoFit/>
            </a:bodyPr>
            <a:lstStyle/>
            <a:p>
              <a:pPr defTabSz="914400"/>
              <a:r>
                <a:rPr lang="en-US" sz="1100" b="1" kern="0" dirty="0">
                  <a:latin typeface="Arial"/>
                </a:rPr>
                <a:t>Requests</a:t>
              </a:r>
            </a:p>
          </p:txBody>
        </p:sp>
        <p:sp>
          <p:nvSpPr>
            <p:cNvPr id="54" name="Rectangle 53"/>
            <p:cNvSpPr/>
            <p:nvPr/>
          </p:nvSpPr>
          <p:spPr>
            <a:xfrm>
              <a:off x="1583750" y="4380641"/>
              <a:ext cx="939681" cy="261610"/>
            </a:xfrm>
            <a:prstGeom prst="rect">
              <a:avLst/>
            </a:prstGeom>
          </p:spPr>
          <p:txBody>
            <a:bodyPr wrap="none">
              <a:spAutoFit/>
            </a:bodyPr>
            <a:lstStyle/>
            <a:p>
              <a:pPr defTabSz="914400"/>
              <a:r>
                <a:rPr lang="en-US" sz="1100" b="1" kern="0" dirty="0">
                  <a:latin typeface="Arial"/>
                </a:rPr>
                <a:t>Responses</a:t>
              </a:r>
            </a:p>
          </p:txBody>
        </p:sp>
        <p:grpSp>
          <p:nvGrpSpPr>
            <p:cNvPr id="55" name="Group 54"/>
            <p:cNvGrpSpPr/>
            <p:nvPr/>
          </p:nvGrpSpPr>
          <p:grpSpPr>
            <a:xfrm>
              <a:off x="3901200" y="1152527"/>
              <a:ext cx="1219200" cy="685800"/>
              <a:chOff x="4729998" y="1980675"/>
              <a:chExt cx="1219200" cy="685800"/>
            </a:xfrm>
          </p:grpSpPr>
          <p:cxnSp>
            <p:nvCxnSpPr>
              <p:cNvPr id="56" name="Straight Connector 55"/>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1100" b="1" kern="0" dirty="0">
                    <a:latin typeface="Arial"/>
                  </a:rPr>
                  <a:t>Web page templates, images style sheets</a:t>
                </a:r>
              </a:p>
            </p:txBody>
          </p:sp>
          <p:cxnSp>
            <p:nvCxnSpPr>
              <p:cNvPr id="58" name="Straight Connector 57"/>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6119832" y="3090027"/>
              <a:ext cx="1232303" cy="1232303"/>
              <a:chOff x="2895600" y="2057400"/>
              <a:chExt cx="1066800" cy="1066800"/>
            </a:xfrm>
          </p:grpSpPr>
          <p:sp>
            <p:nvSpPr>
              <p:cNvPr id="60" name="Oval 59"/>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1100" b="1" kern="0" dirty="0">
                  <a:latin typeface="Arial"/>
                </a:endParaRPr>
              </a:p>
            </p:txBody>
          </p:sp>
          <p:sp>
            <p:nvSpPr>
              <p:cNvPr id="61" name="Oval 60"/>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1100" b="1" kern="0" dirty="0">
                    <a:latin typeface="Arial"/>
                  </a:rPr>
                  <a:t>Database Server</a:t>
                </a:r>
              </a:p>
            </p:txBody>
          </p:sp>
        </p:grpSp>
        <p:grpSp>
          <p:nvGrpSpPr>
            <p:cNvPr id="62" name="Group 61"/>
            <p:cNvGrpSpPr/>
            <p:nvPr/>
          </p:nvGrpSpPr>
          <p:grpSpPr>
            <a:xfrm>
              <a:off x="6956813" y="1418726"/>
              <a:ext cx="1219200" cy="685800"/>
              <a:chOff x="4729998" y="1980675"/>
              <a:chExt cx="1219200" cy="685800"/>
            </a:xfrm>
          </p:grpSpPr>
          <p:cxnSp>
            <p:nvCxnSpPr>
              <p:cNvPr id="63" name="Straight Connector 62"/>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1100" b="1" kern="0" dirty="0">
                    <a:latin typeface="Arial"/>
                  </a:rPr>
                  <a:t>Product Data in Database</a:t>
                </a:r>
              </a:p>
            </p:txBody>
          </p:sp>
          <p:cxnSp>
            <p:nvCxnSpPr>
              <p:cNvPr id="65" name="Straight Connector 64"/>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6" name="Arc 65"/>
            <p:cNvSpPr/>
            <p:nvPr/>
          </p:nvSpPr>
          <p:spPr>
            <a:xfrm rot="5400000" flipH="1">
              <a:off x="788329" y="2253778"/>
              <a:ext cx="1482289" cy="3513462"/>
            </a:xfrm>
            <a:prstGeom prst="arc">
              <a:avLst>
                <a:gd name="adj1" fmla="val 17842670"/>
                <a:gd name="adj2" fmla="val 4220416"/>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7" name="Rectangle 66"/>
            <p:cNvSpPr/>
            <p:nvPr/>
          </p:nvSpPr>
          <p:spPr>
            <a:xfrm>
              <a:off x="711240" y="3007054"/>
              <a:ext cx="1508746" cy="261610"/>
            </a:xfrm>
            <a:prstGeom prst="rect">
              <a:avLst/>
            </a:prstGeom>
          </p:spPr>
          <p:txBody>
            <a:bodyPr wrap="none">
              <a:spAutoFit/>
            </a:bodyPr>
            <a:lstStyle/>
            <a:p>
              <a:pPr defTabSz="914400"/>
              <a:r>
                <a:rPr lang="en-US" sz="1100" b="1" kern="0" dirty="0">
                  <a:solidFill>
                    <a:srgbClr val="01A1DD"/>
                  </a:solidFill>
                  <a:latin typeface="Arial"/>
                </a:rPr>
                <a:t>End User Privileges</a:t>
              </a:r>
            </a:p>
          </p:txBody>
        </p:sp>
        <p:sp>
          <p:nvSpPr>
            <p:cNvPr id="68" name="Rectangle 67"/>
            <p:cNvSpPr/>
            <p:nvPr/>
          </p:nvSpPr>
          <p:spPr>
            <a:xfrm>
              <a:off x="445110" y="4700296"/>
              <a:ext cx="1899879" cy="261610"/>
            </a:xfrm>
            <a:prstGeom prst="rect">
              <a:avLst/>
            </a:prstGeom>
          </p:spPr>
          <p:txBody>
            <a:bodyPr wrap="none">
              <a:spAutoFit/>
            </a:bodyPr>
            <a:lstStyle/>
            <a:p>
              <a:pPr defTabSz="914400"/>
              <a:r>
                <a:rPr lang="en-US" sz="1100" b="1" kern="0" dirty="0">
                  <a:solidFill>
                    <a:srgbClr val="01A1DD"/>
                  </a:solidFill>
                  <a:latin typeface="Arial"/>
                </a:rPr>
                <a:t>Content Admin Privileges</a:t>
              </a:r>
            </a:p>
          </p:txBody>
        </p:sp>
        <p:sp>
          <p:nvSpPr>
            <p:cNvPr id="69" name="Rectangle 68"/>
            <p:cNvSpPr/>
            <p:nvPr/>
          </p:nvSpPr>
          <p:spPr>
            <a:xfrm>
              <a:off x="3107294" y="4704355"/>
              <a:ext cx="1978427" cy="261610"/>
            </a:xfrm>
            <a:prstGeom prst="rect">
              <a:avLst/>
            </a:prstGeom>
          </p:spPr>
          <p:txBody>
            <a:bodyPr wrap="none">
              <a:spAutoFit/>
            </a:bodyPr>
            <a:lstStyle/>
            <a:p>
              <a:pPr defTabSz="914400"/>
              <a:r>
                <a:rPr lang="en-US" sz="1100" b="1" kern="0" dirty="0">
                  <a:solidFill>
                    <a:srgbClr val="01A1DD"/>
                  </a:solidFill>
                  <a:latin typeface="Arial"/>
                </a:rPr>
                <a:t>Web App Server Privileges</a:t>
              </a:r>
            </a:p>
          </p:txBody>
        </p:sp>
        <p:sp>
          <p:nvSpPr>
            <p:cNvPr id="70" name="Rectangle 69"/>
            <p:cNvSpPr/>
            <p:nvPr/>
          </p:nvSpPr>
          <p:spPr>
            <a:xfrm>
              <a:off x="6323879" y="4701451"/>
              <a:ext cx="1994457" cy="261610"/>
            </a:xfrm>
            <a:prstGeom prst="rect">
              <a:avLst/>
            </a:prstGeom>
          </p:spPr>
          <p:txBody>
            <a:bodyPr wrap="none">
              <a:spAutoFit/>
            </a:bodyPr>
            <a:lstStyle/>
            <a:p>
              <a:pPr defTabSz="914400"/>
              <a:r>
                <a:rPr lang="en-US" sz="1100" b="1" kern="0" dirty="0">
                  <a:solidFill>
                    <a:srgbClr val="01A1DD"/>
                  </a:solidFill>
                  <a:latin typeface="Arial"/>
                </a:rPr>
                <a:t>Database Server Privileges</a:t>
              </a:r>
            </a:p>
          </p:txBody>
        </p:sp>
        <p:sp>
          <p:nvSpPr>
            <p:cNvPr id="71" name="Arc 70"/>
            <p:cNvSpPr/>
            <p:nvPr/>
          </p:nvSpPr>
          <p:spPr>
            <a:xfrm rot="16501038">
              <a:off x="4843699" y="2961360"/>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2" name="Arc 71"/>
            <p:cNvSpPr/>
            <p:nvPr/>
          </p:nvSpPr>
          <p:spPr>
            <a:xfrm rot="5685274">
              <a:off x="4939355" y="2581901"/>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3" name="Rectangle 72"/>
            <p:cNvSpPr/>
            <p:nvPr/>
          </p:nvSpPr>
          <p:spPr>
            <a:xfrm>
              <a:off x="4872931" y="3129934"/>
              <a:ext cx="813043" cy="430887"/>
            </a:xfrm>
            <a:prstGeom prst="rect">
              <a:avLst/>
            </a:prstGeom>
          </p:spPr>
          <p:txBody>
            <a:bodyPr wrap="none">
              <a:spAutoFit/>
            </a:bodyPr>
            <a:lstStyle/>
            <a:p>
              <a:pPr defTabSz="914400"/>
              <a:r>
                <a:rPr lang="en-US" sz="1100" b="1" kern="0" dirty="0">
                  <a:latin typeface="Arial"/>
                </a:rPr>
                <a:t>Database</a:t>
              </a:r>
            </a:p>
            <a:p>
              <a:pPr defTabSz="914400"/>
              <a:r>
                <a:rPr lang="en-US" sz="1100" b="1" kern="0" dirty="0">
                  <a:latin typeface="Arial"/>
                </a:rPr>
                <a:t>Queries</a:t>
              </a:r>
            </a:p>
          </p:txBody>
        </p:sp>
        <p:sp>
          <p:nvSpPr>
            <p:cNvPr id="74" name="Rectangle 73"/>
            <p:cNvSpPr/>
            <p:nvPr/>
          </p:nvSpPr>
          <p:spPr>
            <a:xfrm>
              <a:off x="5106786" y="3639395"/>
              <a:ext cx="718466" cy="430887"/>
            </a:xfrm>
            <a:prstGeom prst="rect">
              <a:avLst/>
            </a:prstGeom>
          </p:spPr>
          <p:txBody>
            <a:bodyPr wrap="none">
              <a:spAutoFit/>
            </a:bodyPr>
            <a:lstStyle/>
            <a:p>
              <a:pPr algn="ctr" defTabSz="914400"/>
              <a:r>
                <a:rPr lang="en-US" sz="1100" b="1" kern="0" dirty="0">
                  <a:latin typeface="Arial"/>
                </a:rPr>
                <a:t>Product</a:t>
              </a:r>
            </a:p>
            <a:p>
              <a:pPr algn="ctr" defTabSz="914400"/>
              <a:r>
                <a:rPr lang="en-US" sz="1100" b="1" kern="0" dirty="0">
                  <a:latin typeface="Arial"/>
                </a:rPr>
                <a:t>Data</a:t>
              </a:r>
            </a:p>
          </p:txBody>
        </p:sp>
        <p:sp>
          <p:nvSpPr>
            <p:cNvPr id="75" name="Arc 74"/>
            <p:cNvSpPr/>
            <p:nvPr/>
          </p:nvSpPr>
          <p:spPr>
            <a:xfrm rot="780408">
              <a:off x="3968412" y="1649203"/>
              <a:ext cx="834670" cy="1145743"/>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6" name="Arc 75"/>
            <p:cNvSpPr/>
            <p:nvPr/>
          </p:nvSpPr>
          <p:spPr>
            <a:xfrm rot="10800000">
              <a:off x="4106675" y="1883138"/>
              <a:ext cx="834670" cy="1145743"/>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7" name="Rectangle 76"/>
            <p:cNvSpPr/>
            <p:nvPr/>
          </p:nvSpPr>
          <p:spPr>
            <a:xfrm>
              <a:off x="3330715" y="2107214"/>
              <a:ext cx="821059" cy="430887"/>
            </a:xfrm>
            <a:prstGeom prst="rect">
              <a:avLst/>
            </a:prstGeom>
          </p:spPr>
          <p:txBody>
            <a:bodyPr wrap="none">
              <a:spAutoFit/>
            </a:bodyPr>
            <a:lstStyle/>
            <a:p>
              <a:pPr defTabSz="914400"/>
              <a:r>
                <a:rPr lang="en-US" sz="1100" b="1" kern="0" dirty="0">
                  <a:latin typeface="Arial"/>
                </a:rPr>
                <a:t>File Read</a:t>
              </a:r>
              <a:br>
                <a:rPr lang="en-US" sz="1100" b="1" kern="0" dirty="0">
                  <a:latin typeface="Arial"/>
                </a:rPr>
              </a:br>
              <a:r>
                <a:rPr lang="en-US" sz="1100" b="1" kern="0" dirty="0">
                  <a:latin typeface="Arial"/>
                </a:rPr>
                <a:t>Requests</a:t>
              </a:r>
            </a:p>
          </p:txBody>
        </p:sp>
        <p:sp>
          <p:nvSpPr>
            <p:cNvPr id="78" name="Rectangle 77"/>
            <p:cNvSpPr/>
            <p:nvPr/>
          </p:nvSpPr>
          <p:spPr>
            <a:xfrm>
              <a:off x="4792116" y="1892001"/>
              <a:ext cx="771365" cy="261610"/>
            </a:xfrm>
            <a:prstGeom prst="rect">
              <a:avLst/>
            </a:prstGeom>
          </p:spPr>
          <p:txBody>
            <a:bodyPr wrap="none">
              <a:spAutoFit/>
            </a:bodyPr>
            <a:lstStyle/>
            <a:p>
              <a:pPr defTabSz="914400"/>
              <a:r>
                <a:rPr lang="en-US" sz="1100" b="1" kern="0" dirty="0">
                  <a:latin typeface="Arial"/>
                </a:rPr>
                <a:t>File Data</a:t>
              </a:r>
            </a:p>
          </p:txBody>
        </p:sp>
        <p:sp>
          <p:nvSpPr>
            <p:cNvPr id="79" name="Arc 78"/>
            <p:cNvSpPr/>
            <p:nvPr/>
          </p:nvSpPr>
          <p:spPr>
            <a:xfrm rot="10800000">
              <a:off x="6903774" y="2049957"/>
              <a:ext cx="834670" cy="1677515"/>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0" name="Rectangle 79"/>
            <p:cNvSpPr/>
            <p:nvPr/>
          </p:nvSpPr>
          <p:spPr>
            <a:xfrm>
              <a:off x="6119832" y="2578971"/>
              <a:ext cx="821059" cy="430887"/>
            </a:xfrm>
            <a:prstGeom prst="rect">
              <a:avLst/>
            </a:prstGeom>
          </p:spPr>
          <p:txBody>
            <a:bodyPr wrap="none">
              <a:spAutoFit/>
            </a:bodyPr>
            <a:lstStyle/>
            <a:p>
              <a:pPr algn="ctr" defTabSz="914400"/>
              <a:r>
                <a:rPr lang="en-US" sz="1100" b="1" kern="0" dirty="0">
                  <a:latin typeface="Arial"/>
                </a:rPr>
                <a:t>Data</a:t>
              </a:r>
              <a:br>
                <a:rPr lang="en-US" sz="1100" b="1" kern="0" dirty="0">
                  <a:latin typeface="Arial"/>
                </a:rPr>
              </a:br>
              <a:r>
                <a:rPr lang="en-US" sz="1100" b="1" kern="0" dirty="0">
                  <a:latin typeface="Arial"/>
                </a:rPr>
                <a:t>Requests</a:t>
              </a:r>
            </a:p>
          </p:txBody>
        </p:sp>
        <p:sp>
          <p:nvSpPr>
            <p:cNvPr id="81" name="Rectangle 80"/>
            <p:cNvSpPr/>
            <p:nvPr/>
          </p:nvSpPr>
          <p:spPr>
            <a:xfrm>
              <a:off x="7321108" y="2104526"/>
              <a:ext cx="718466" cy="430887"/>
            </a:xfrm>
            <a:prstGeom prst="rect">
              <a:avLst/>
            </a:prstGeom>
          </p:spPr>
          <p:txBody>
            <a:bodyPr wrap="none">
              <a:spAutoFit/>
            </a:bodyPr>
            <a:lstStyle/>
            <a:p>
              <a:pPr defTabSz="914400"/>
              <a:r>
                <a:rPr lang="en-US" sz="1100" b="1" kern="0" dirty="0">
                  <a:latin typeface="Arial"/>
                </a:rPr>
                <a:t>Product</a:t>
              </a:r>
            </a:p>
            <a:p>
              <a:pPr defTabSz="914400"/>
              <a:r>
                <a:rPr lang="en-US" sz="1100" b="1" kern="0" dirty="0">
                  <a:latin typeface="Arial"/>
                </a:rPr>
                <a:t>Data</a:t>
              </a:r>
            </a:p>
          </p:txBody>
        </p:sp>
        <p:sp>
          <p:nvSpPr>
            <p:cNvPr id="82" name="Arc 81"/>
            <p:cNvSpPr/>
            <p:nvPr/>
          </p:nvSpPr>
          <p:spPr>
            <a:xfrm>
              <a:off x="6512306" y="1335033"/>
              <a:ext cx="834670" cy="1975248"/>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3" name="Arc 82"/>
            <p:cNvSpPr/>
            <p:nvPr/>
          </p:nvSpPr>
          <p:spPr>
            <a:xfrm flipH="1">
              <a:off x="5814151" y="1148312"/>
              <a:ext cx="2168673" cy="4603544"/>
            </a:xfrm>
            <a:prstGeom prst="arc">
              <a:avLst>
                <a:gd name="adj1" fmla="val 16858567"/>
                <a:gd name="adj2" fmla="val 4703389"/>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84" name="Rectangle 83"/>
          <p:cNvSpPr/>
          <p:nvPr/>
        </p:nvSpPr>
        <p:spPr>
          <a:xfrm>
            <a:off x="3142925" y="4258609"/>
            <a:ext cx="2396810" cy="230832"/>
          </a:xfrm>
          <a:prstGeom prst="rect">
            <a:avLst/>
          </a:prstGeom>
        </p:spPr>
        <p:txBody>
          <a:bodyPr wrap="none">
            <a:spAutoFit/>
          </a:bodyPr>
          <a:lstStyle/>
          <a:p>
            <a:r>
              <a:rPr lang="en-US" sz="900" b="1" kern="0" dirty="0">
                <a:latin typeface="Arial"/>
              </a:rPr>
              <a:t>Present product catalog and take orders</a:t>
            </a:r>
            <a:endParaRPr lang="en-US" sz="900" dirty="0"/>
          </a:p>
        </p:txBody>
      </p:sp>
    </p:spTree>
    <p:extLst>
      <p:ext uri="{BB962C8B-B14F-4D97-AF65-F5344CB8AC3E}">
        <p14:creationId xmlns:p14="http://schemas.microsoft.com/office/powerpoint/2010/main" val="2877298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F144C4-CCE4-433D-ABE9-6172F957A0B8}"/>
              </a:ext>
            </a:extLst>
          </p:cNvPr>
          <p:cNvPicPr>
            <a:picLocks noChangeAspect="1"/>
          </p:cNvPicPr>
          <p:nvPr/>
        </p:nvPicPr>
        <p:blipFill rotWithShape="1">
          <a:blip r:embed="rId2"/>
          <a:srcRect l="146" t="54175" r="-146"/>
          <a:stretch/>
        </p:blipFill>
        <p:spPr>
          <a:xfrm>
            <a:off x="-11430" y="3607068"/>
            <a:ext cx="9155430" cy="3250932"/>
          </a:xfrm>
          <a:prstGeom prst="rect">
            <a:avLst/>
          </a:prstGeom>
        </p:spPr>
      </p:pic>
      <p:pic>
        <p:nvPicPr>
          <p:cNvPr id="8" name="Picture 7">
            <a:extLst>
              <a:ext uri="{FF2B5EF4-FFF2-40B4-BE49-F238E27FC236}">
                <a16:creationId xmlns:a16="http://schemas.microsoft.com/office/drawing/2014/main" id="{4B4594F1-F8BF-4E91-A66C-2A4ADEC6046A}"/>
              </a:ext>
            </a:extLst>
          </p:cNvPr>
          <p:cNvPicPr>
            <a:picLocks noChangeAspect="1"/>
          </p:cNvPicPr>
          <p:nvPr/>
        </p:nvPicPr>
        <p:blipFill>
          <a:blip r:embed="rId3"/>
          <a:stretch>
            <a:fillRect/>
          </a:stretch>
        </p:blipFill>
        <p:spPr>
          <a:xfrm>
            <a:off x="0" y="944880"/>
            <a:ext cx="9144000" cy="2662188"/>
          </a:xfrm>
          <a:prstGeom prst="rect">
            <a:avLst/>
          </a:prstGeom>
        </p:spPr>
      </p:pic>
      <p:sp>
        <p:nvSpPr>
          <p:cNvPr id="4" name="Title 3"/>
          <p:cNvSpPr>
            <a:spLocks noGrp="1"/>
          </p:cNvSpPr>
          <p:nvPr>
            <p:ph type="title"/>
          </p:nvPr>
        </p:nvSpPr>
        <p:spPr/>
        <p:txBody>
          <a:bodyPr/>
          <a:lstStyle/>
          <a:p>
            <a:r>
              <a:rPr lang="en-US" dirty="0"/>
              <a:t>Security by Obscurity vs. Security by Design</a:t>
            </a:r>
          </a:p>
        </p:txBody>
      </p:sp>
      <p:sp>
        <p:nvSpPr>
          <p:cNvPr id="3" name="Content Placeholder 2"/>
          <p:cNvSpPr>
            <a:spLocks noGrp="1"/>
          </p:cNvSpPr>
          <p:nvPr>
            <p:ph idx="1"/>
          </p:nvPr>
        </p:nvSpPr>
        <p:spPr>
          <a:xfrm>
            <a:off x="339089" y="1002030"/>
            <a:ext cx="8871585" cy="2662188"/>
          </a:xfrm>
        </p:spPr>
        <p:txBody>
          <a:bodyPr>
            <a:normAutofit/>
          </a:bodyPr>
          <a:lstStyle/>
          <a:p>
            <a:pPr marL="0" indent="0">
              <a:buNone/>
            </a:pPr>
            <a:r>
              <a:rPr lang="en-US" sz="2000" dirty="0">
                <a:effectLst>
                  <a:glow rad="127000">
                    <a:schemeClr val="bg1">
                      <a:alpha val="40000"/>
                    </a:schemeClr>
                  </a:glow>
                </a:effectLst>
              </a:rPr>
              <a:t>Security by Obscurity</a:t>
            </a:r>
          </a:p>
          <a:p>
            <a:pPr>
              <a:buClr>
                <a:schemeClr val="tx1"/>
              </a:buClr>
            </a:pPr>
            <a:r>
              <a:rPr lang="en-US" dirty="0">
                <a:effectLst>
                  <a:glow rad="127000">
                    <a:schemeClr val="bg1">
                      <a:alpha val="40000"/>
                    </a:schemeClr>
                  </a:glow>
                </a:effectLst>
              </a:rPr>
              <a:t>Intention is to keep the system secure by keeping its security mechanisms confidential.</a:t>
            </a:r>
          </a:p>
          <a:p>
            <a:pPr>
              <a:buClr>
                <a:schemeClr val="tx1"/>
              </a:buClr>
            </a:pPr>
            <a:r>
              <a:rPr lang="en-US" dirty="0">
                <a:effectLst>
                  <a:glow rad="127000">
                    <a:schemeClr val="bg1">
                      <a:alpha val="40000"/>
                    </a:schemeClr>
                  </a:glow>
                </a:effectLst>
              </a:rPr>
              <a:t>May slow down some attackers, but should never be your sole means of defense.</a:t>
            </a:r>
          </a:p>
          <a:p>
            <a:pPr>
              <a:buClr>
                <a:schemeClr val="tx1"/>
              </a:buClr>
            </a:pPr>
            <a:r>
              <a:rPr lang="en-US" dirty="0">
                <a:effectLst>
                  <a:glow rad="127000">
                    <a:schemeClr val="bg1">
                      <a:alpha val="40000"/>
                    </a:schemeClr>
                  </a:glow>
                </a:effectLst>
              </a:rPr>
              <a:t>Drawbacks:</a:t>
            </a:r>
          </a:p>
          <a:p>
            <a:pPr lvl="1">
              <a:buClr>
                <a:schemeClr val="tx1"/>
              </a:buClr>
            </a:pPr>
            <a:r>
              <a:rPr lang="en-US" dirty="0">
                <a:effectLst>
                  <a:glow rad="127000">
                    <a:schemeClr val="bg1">
                      <a:alpha val="40000"/>
                    </a:schemeClr>
                  </a:glow>
                </a:effectLst>
              </a:rPr>
              <a:t>You must keep the system's design hidden from everyone, even your customers.</a:t>
            </a:r>
          </a:p>
          <a:p>
            <a:pPr lvl="1">
              <a:buClr>
                <a:schemeClr val="tx1"/>
              </a:buClr>
            </a:pPr>
            <a:r>
              <a:rPr lang="en-US" dirty="0">
                <a:effectLst>
                  <a:glow rad="127000">
                    <a:schemeClr val="bg1">
                      <a:alpha val="40000"/>
                    </a:schemeClr>
                  </a:glow>
                </a:effectLst>
              </a:rPr>
              <a:t>Attacker may still be able to reverse engineer the system to figure out how it works.</a:t>
            </a:r>
          </a:p>
          <a:p>
            <a:pPr lvl="1">
              <a:buClr>
                <a:schemeClr val="tx1"/>
              </a:buClr>
            </a:pPr>
            <a:r>
              <a:rPr lang="en-US" dirty="0">
                <a:effectLst>
                  <a:glow rad="127000">
                    <a:schemeClr val="bg1">
                      <a:alpha val="40000"/>
                    </a:schemeClr>
                  </a:glow>
                </a:effectLst>
              </a:rPr>
              <a:t>Using it as your only protection may give you a false sense of security.</a:t>
            </a:r>
          </a:p>
          <a:p>
            <a:pPr lvl="1">
              <a:buClr>
                <a:schemeClr val="tx1"/>
              </a:buClr>
            </a:pPr>
            <a:r>
              <a:rPr lang="en-US" dirty="0">
                <a:effectLst>
                  <a:glow rad="127000">
                    <a:schemeClr val="bg1">
                      <a:alpha val="40000"/>
                    </a:schemeClr>
                  </a:glow>
                </a:effectLst>
              </a:rPr>
              <a:t>May make it more difficult for developers to write, understand, and maintain code.</a:t>
            </a:r>
          </a:p>
        </p:txBody>
      </p:sp>
      <p:sp>
        <p:nvSpPr>
          <p:cNvPr id="2" name="Slide Number Placeholder 1"/>
          <p:cNvSpPr>
            <a:spLocks noGrp="1"/>
          </p:cNvSpPr>
          <p:nvPr>
            <p:ph type="sldNum" sz="quarter" idx="12"/>
          </p:nvPr>
        </p:nvSpPr>
        <p:spPr/>
        <p:txBody>
          <a:bodyPr/>
          <a:lstStyle/>
          <a:p>
            <a:fld id="{A8160BDD-7155-D744-B749-9730458604AD}" type="slidenum">
              <a:rPr lang="en-US" smtClean="0"/>
              <a:pPr/>
              <a:t>4</a:t>
            </a:fld>
            <a:endParaRPr lang="en-US" dirty="0"/>
          </a:p>
        </p:txBody>
      </p:sp>
      <p:sp>
        <p:nvSpPr>
          <p:cNvPr id="10" name="Content Placeholder 2">
            <a:extLst>
              <a:ext uri="{FF2B5EF4-FFF2-40B4-BE49-F238E27FC236}">
                <a16:creationId xmlns:a16="http://schemas.microsoft.com/office/drawing/2014/main" id="{A07D804C-D054-4408-A27C-7A9BAD622BE8}"/>
              </a:ext>
            </a:extLst>
          </p:cNvPr>
          <p:cNvSpPr txBox="1">
            <a:spLocks/>
          </p:cNvSpPr>
          <p:nvPr/>
        </p:nvSpPr>
        <p:spPr>
          <a:xfrm>
            <a:off x="339090" y="3867150"/>
            <a:ext cx="9067800" cy="189913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chemeClr val="bg1"/>
              </a:buClr>
              <a:buNone/>
            </a:pPr>
            <a:r>
              <a:rPr lang="en-US" sz="2000" dirty="0">
                <a:solidFill>
                  <a:schemeClr val="bg2"/>
                </a:solidFill>
              </a:rPr>
              <a:t>Security by Design</a:t>
            </a:r>
          </a:p>
          <a:p>
            <a:pPr>
              <a:buClr>
                <a:schemeClr val="bg1"/>
              </a:buClr>
              <a:buFont typeface="Arial" panose="020B0604020202020204" pitchFamily="34" charset="0"/>
              <a:buChar char="•"/>
            </a:pPr>
            <a:r>
              <a:rPr lang="en-US" dirty="0">
                <a:solidFill>
                  <a:schemeClr val="bg2"/>
                </a:solidFill>
              </a:rPr>
              <a:t>Assumes attacker has knowledge of the app's design.</a:t>
            </a:r>
          </a:p>
          <a:p>
            <a:pPr>
              <a:buClr>
                <a:schemeClr val="bg1"/>
              </a:buClr>
              <a:buFont typeface="Arial" panose="020B0604020202020204" pitchFamily="34" charset="0"/>
              <a:buChar char="•"/>
            </a:pPr>
            <a:r>
              <a:rPr lang="en-US" dirty="0">
                <a:solidFill>
                  <a:schemeClr val="bg2"/>
                </a:solidFill>
              </a:rPr>
              <a:t>Designs system to be secure even when its inner workings are known.</a:t>
            </a:r>
          </a:p>
          <a:p>
            <a:pPr>
              <a:buClr>
                <a:schemeClr val="bg1"/>
              </a:buClr>
              <a:buFont typeface="Arial" panose="020B0604020202020204" pitchFamily="34" charset="0"/>
              <a:buChar char="•"/>
            </a:pPr>
            <a:r>
              <a:rPr lang="en-US" dirty="0">
                <a:solidFill>
                  <a:schemeClr val="bg2"/>
                </a:solidFill>
              </a:rPr>
              <a:t>Strengths:</a:t>
            </a:r>
          </a:p>
          <a:p>
            <a:pPr lvl="1">
              <a:buClr>
                <a:schemeClr val="bg1"/>
              </a:buClr>
              <a:buFont typeface="Arial" panose="020B0604020202020204" pitchFamily="34" charset="0"/>
              <a:buChar char="•"/>
            </a:pPr>
            <a:r>
              <a:rPr lang="en-US" dirty="0">
                <a:solidFill>
                  <a:schemeClr val="bg2"/>
                </a:solidFill>
              </a:rPr>
              <a:t>A more foundational approach to security than by obscurity.</a:t>
            </a:r>
          </a:p>
          <a:p>
            <a:pPr lvl="1">
              <a:buClr>
                <a:schemeClr val="bg1"/>
              </a:buClr>
              <a:buFont typeface="Arial" panose="020B0604020202020204" pitchFamily="34" charset="0"/>
              <a:buChar char="•"/>
            </a:pPr>
            <a:r>
              <a:rPr lang="en-US" dirty="0">
                <a:solidFill>
                  <a:schemeClr val="bg2"/>
                </a:solidFill>
              </a:rPr>
              <a:t>Relies on the strength of the code itself, not just how well that code can be deciphered.</a:t>
            </a:r>
          </a:p>
        </p:txBody>
      </p:sp>
    </p:spTree>
    <p:extLst>
      <p:ext uri="{BB962C8B-B14F-4D97-AF65-F5344CB8AC3E}">
        <p14:creationId xmlns:p14="http://schemas.microsoft.com/office/powerpoint/2010/main" val="4267594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DA4E56-3FBA-4213-AC90-D8EF57CFC2C2}"/>
              </a:ext>
            </a:extLst>
          </p:cNvPr>
          <p:cNvSpPr>
            <a:spLocks noGrp="1"/>
          </p:cNvSpPr>
          <p:nvPr>
            <p:ph type="sldNum" sz="quarter" idx="12"/>
          </p:nvPr>
        </p:nvSpPr>
        <p:spPr/>
        <p:txBody>
          <a:bodyPr/>
          <a:lstStyle/>
          <a:p>
            <a:fld id="{A8160BDD-7155-D744-B749-9730458604AD}" type="slidenum">
              <a:rPr lang="en-US" smtClean="0"/>
              <a:pPr/>
              <a:t>40</a:t>
            </a:fld>
            <a:endParaRPr lang="en-US" dirty="0"/>
          </a:p>
        </p:txBody>
      </p:sp>
      <p:sp>
        <p:nvSpPr>
          <p:cNvPr id="4" name="Title 3">
            <a:extLst>
              <a:ext uri="{FF2B5EF4-FFF2-40B4-BE49-F238E27FC236}">
                <a16:creationId xmlns:a16="http://schemas.microsoft.com/office/drawing/2014/main" id="{D170BC46-031A-4DE0-BA6E-CB52985FD97F}"/>
              </a:ext>
            </a:extLst>
          </p:cNvPr>
          <p:cNvSpPr>
            <a:spLocks noGrp="1"/>
          </p:cNvSpPr>
          <p:nvPr>
            <p:ph type="title"/>
          </p:nvPr>
        </p:nvSpPr>
        <p:spPr/>
        <p:txBody>
          <a:bodyPr/>
          <a:lstStyle/>
          <a:p>
            <a:r>
              <a:rPr lang="en-US" dirty="0"/>
              <a:t>Step 3: Identify and Rank Threats</a:t>
            </a:r>
          </a:p>
        </p:txBody>
      </p:sp>
      <p:sp>
        <p:nvSpPr>
          <p:cNvPr id="3" name="Content Placeholder 2">
            <a:extLst>
              <a:ext uri="{FF2B5EF4-FFF2-40B4-BE49-F238E27FC236}">
                <a16:creationId xmlns:a16="http://schemas.microsoft.com/office/drawing/2014/main" id="{E9FEC32D-5D6F-4AE0-BCBC-4DD61EBA5C46}"/>
              </a:ext>
            </a:extLst>
          </p:cNvPr>
          <p:cNvSpPr>
            <a:spLocks noGrp="1"/>
          </p:cNvSpPr>
          <p:nvPr>
            <p:ph idx="1"/>
          </p:nvPr>
        </p:nvSpPr>
        <p:spPr/>
        <p:txBody>
          <a:bodyPr>
            <a:normAutofit fontScale="92500"/>
          </a:bodyPr>
          <a:lstStyle/>
          <a:p>
            <a:r>
              <a:rPr lang="en-US" dirty="0"/>
              <a:t>Data flow diagrams can be very helpful in guiding your areas of focus.</a:t>
            </a:r>
          </a:p>
          <a:p>
            <a:pPr lvl="1"/>
            <a:r>
              <a:rPr lang="en-US" dirty="0"/>
              <a:t>Identify how an attacker might take advantage of a weak design or coding errors in critical areas.</a:t>
            </a:r>
          </a:p>
          <a:p>
            <a:pPr lvl="1"/>
            <a:r>
              <a:rPr lang="en-US" dirty="0"/>
              <a:t>Identify misuse cases to identify where protections are needed and to rank them by impact. </a:t>
            </a:r>
          </a:p>
          <a:p>
            <a:r>
              <a:rPr lang="en-US" dirty="0"/>
              <a:t>Take multiple, methodical passes through diagrams to ensure results are comprehensive:</a:t>
            </a:r>
          </a:p>
          <a:p>
            <a:pPr lvl="1"/>
            <a:r>
              <a:rPr lang="en-US" dirty="0"/>
              <a:t>Work through general categories of threats, considering how you might launch an attack. </a:t>
            </a:r>
          </a:p>
          <a:p>
            <a:pPr lvl="2"/>
            <a:r>
              <a:rPr lang="en-US" dirty="0"/>
              <a:t>Work through categories such as spoofing, tampering, repudiation, and denial of service. </a:t>
            </a:r>
          </a:p>
          <a:p>
            <a:pPr lvl="2"/>
            <a:r>
              <a:rPr lang="en-US" dirty="0"/>
              <a:t>Brainstorm with others to identify ways each critical component or junction might be attacked.</a:t>
            </a:r>
          </a:p>
          <a:p>
            <a:pPr lvl="2"/>
            <a:r>
              <a:rPr lang="en-US" dirty="0"/>
              <a:t>Lists of threat categories, such as STRIDE and PASTA, can guide you through this task.</a:t>
            </a:r>
          </a:p>
          <a:p>
            <a:pPr lvl="1"/>
            <a:r>
              <a:rPr lang="en-US" dirty="0"/>
              <a:t>Work through critical locations in your data flow diagram, looking for specific vulnerabilities.</a:t>
            </a:r>
          </a:p>
          <a:p>
            <a:pPr lvl="1"/>
            <a:r>
              <a:rPr lang="en-US" dirty="0"/>
              <a:t>Use tools and lists to organize and guide you.</a:t>
            </a:r>
          </a:p>
          <a:p>
            <a:pPr lvl="2"/>
            <a:r>
              <a:rPr lang="en-US" dirty="0"/>
              <a:t>MITRE's CAPEC Dictionary</a:t>
            </a:r>
          </a:p>
          <a:p>
            <a:pPr lvl="2"/>
            <a:r>
              <a:rPr lang="en-US" dirty="0"/>
              <a:t>Lists such as OWASP's top ten</a:t>
            </a:r>
          </a:p>
          <a:p>
            <a:pPr lvl="2"/>
            <a:r>
              <a:rPr lang="en-US" dirty="0"/>
              <a:t>Books such as:</a:t>
            </a:r>
          </a:p>
          <a:p>
            <a:pPr lvl="3"/>
            <a:r>
              <a:rPr lang="en-US" sz="1300" i="1" dirty="0"/>
              <a:t>24 Deadly Sins of Software Security </a:t>
            </a:r>
            <a:r>
              <a:rPr lang="en-US" sz="1300" dirty="0"/>
              <a:t>by Howard, LeBlanc, and Viega</a:t>
            </a:r>
          </a:p>
          <a:p>
            <a:pPr lvl="3"/>
            <a:r>
              <a:rPr lang="en-US" sz="1300" i="1" dirty="0"/>
              <a:t>Security for Web Developers</a:t>
            </a:r>
            <a:r>
              <a:rPr lang="en-US" sz="1300" dirty="0"/>
              <a:t> by Mueller</a:t>
            </a:r>
          </a:p>
          <a:p>
            <a:pPr lvl="1"/>
            <a:r>
              <a:rPr lang="en-US" dirty="0"/>
              <a:t>Focus on entry and exit points, and data flows that cross trust boundaries.</a:t>
            </a:r>
          </a:p>
        </p:txBody>
      </p:sp>
    </p:spTree>
    <p:extLst>
      <p:ext uri="{BB962C8B-B14F-4D97-AF65-F5344CB8AC3E}">
        <p14:creationId xmlns:p14="http://schemas.microsoft.com/office/powerpoint/2010/main" val="1584607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562AA0-62F8-454B-BE32-17F20C7A0C58}"/>
              </a:ext>
            </a:extLst>
          </p:cNvPr>
          <p:cNvSpPr>
            <a:spLocks noGrp="1"/>
          </p:cNvSpPr>
          <p:nvPr>
            <p:ph type="sldNum" sz="quarter" idx="12"/>
          </p:nvPr>
        </p:nvSpPr>
        <p:spPr/>
        <p:txBody>
          <a:bodyPr/>
          <a:lstStyle/>
          <a:p>
            <a:fld id="{A8160BDD-7155-D744-B749-9730458604AD}" type="slidenum">
              <a:rPr lang="en-US" smtClean="0"/>
              <a:pPr/>
              <a:t>41</a:t>
            </a:fld>
            <a:endParaRPr lang="en-US" dirty="0"/>
          </a:p>
        </p:txBody>
      </p:sp>
      <p:sp>
        <p:nvSpPr>
          <p:cNvPr id="4" name="Title 3">
            <a:extLst>
              <a:ext uri="{FF2B5EF4-FFF2-40B4-BE49-F238E27FC236}">
                <a16:creationId xmlns:a16="http://schemas.microsoft.com/office/drawing/2014/main" id="{58A3159D-09FB-4B18-A28B-C2EC4C7A37A5}"/>
              </a:ext>
            </a:extLst>
          </p:cNvPr>
          <p:cNvSpPr>
            <a:spLocks noGrp="1"/>
          </p:cNvSpPr>
          <p:nvPr>
            <p:ph type="title"/>
          </p:nvPr>
        </p:nvSpPr>
        <p:spPr/>
        <p:txBody>
          <a:bodyPr/>
          <a:lstStyle/>
          <a:p>
            <a:r>
              <a:rPr lang="en-US" dirty="0"/>
              <a:t>STRIDE Classification Scheme</a:t>
            </a:r>
          </a:p>
        </p:txBody>
      </p:sp>
      <p:sp>
        <p:nvSpPr>
          <p:cNvPr id="3" name="Content Placeholder 2">
            <a:extLst>
              <a:ext uri="{FF2B5EF4-FFF2-40B4-BE49-F238E27FC236}">
                <a16:creationId xmlns:a16="http://schemas.microsoft.com/office/drawing/2014/main" id="{FDE463D1-090C-4929-90E4-3F5AE4876CF5}"/>
              </a:ext>
            </a:extLst>
          </p:cNvPr>
          <p:cNvSpPr>
            <a:spLocks noGrp="1"/>
          </p:cNvSpPr>
          <p:nvPr>
            <p:ph idx="1"/>
          </p:nvPr>
        </p:nvSpPr>
        <p:spPr/>
        <p:txBody>
          <a:bodyPr/>
          <a:lstStyle/>
          <a:p>
            <a:r>
              <a:rPr lang="en-US" dirty="0"/>
              <a:t>Approach developed by Microsoft for classifying types of exploits or security threats.</a:t>
            </a:r>
          </a:p>
          <a:p>
            <a:r>
              <a:rPr lang="en-US" dirty="0"/>
              <a:t>The STRIDE acronym provides a way to easily remember the scheme.</a:t>
            </a:r>
          </a:p>
          <a:p>
            <a:r>
              <a:rPr lang="en-US" dirty="0"/>
              <a:t>The list can be useful when you need to brainstorm or categorize various ways that your app might be exploited:</a:t>
            </a:r>
          </a:p>
          <a:p>
            <a:pPr lvl="1"/>
            <a:r>
              <a:rPr lang="en-US" b="1" dirty="0"/>
              <a:t>S</a:t>
            </a:r>
            <a:r>
              <a:rPr lang="en-US" dirty="0"/>
              <a:t>poofing Identity</a:t>
            </a:r>
          </a:p>
          <a:p>
            <a:pPr lvl="1"/>
            <a:r>
              <a:rPr lang="en-US" b="1" dirty="0"/>
              <a:t>T</a:t>
            </a:r>
            <a:r>
              <a:rPr lang="en-US" dirty="0"/>
              <a:t>ampering with Data</a:t>
            </a:r>
          </a:p>
          <a:p>
            <a:pPr lvl="1"/>
            <a:r>
              <a:rPr lang="en-US" b="1" dirty="0"/>
              <a:t>R</a:t>
            </a:r>
            <a:r>
              <a:rPr lang="en-US" dirty="0"/>
              <a:t>epudiation</a:t>
            </a:r>
          </a:p>
          <a:p>
            <a:pPr lvl="1"/>
            <a:r>
              <a:rPr lang="en-US" b="1" dirty="0"/>
              <a:t>I</a:t>
            </a:r>
            <a:r>
              <a:rPr lang="en-US" dirty="0"/>
              <a:t>nformation Disclosure</a:t>
            </a:r>
          </a:p>
          <a:p>
            <a:pPr lvl="1"/>
            <a:r>
              <a:rPr lang="en-US" b="1" dirty="0"/>
              <a:t>D</a:t>
            </a:r>
            <a:r>
              <a:rPr lang="en-US" dirty="0"/>
              <a:t>enial of Service (DoS)</a:t>
            </a:r>
          </a:p>
          <a:p>
            <a:pPr lvl="1"/>
            <a:r>
              <a:rPr lang="en-US" b="1" dirty="0"/>
              <a:t>E</a:t>
            </a:r>
            <a:r>
              <a:rPr lang="en-US" dirty="0"/>
              <a:t>levation of Privilege</a:t>
            </a:r>
          </a:p>
        </p:txBody>
      </p:sp>
    </p:spTree>
    <p:extLst>
      <p:ext uri="{BB962C8B-B14F-4D97-AF65-F5344CB8AC3E}">
        <p14:creationId xmlns:p14="http://schemas.microsoft.com/office/powerpoint/2010/main" val="1371578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313113-7A49-417E-B1E0-2F10327B1144}"/>
              </a:ext>
            </a:extLst>
          </p:cNvPr>
          <p:cNvSpPr>
            <a:spLocks noGrp="1"/>
          </p:cNvSpPr>
          <p:nvPr>
            <p:ph type="sldNum" sz="quarter" idx="12"/>
          </p:nvPr>
        </p:nvSpPr>
        <p:spPr/>
        <p:txBody>
          <a:bodyPr/>
          <a:lstStyle/>
          <a:p>
            <a:fld id="{A8160BDD-7155-D744-B749-9730458604AD}" type="slidenum">
              <a:rPr lang="en-US" smtClean="0"/>
              <a:pPr/>
              <a:t>42</a:t>
            </a:fld>
            <a:endParaRPr lang="en-US" dirty="0"/>
          </a:p>
        </p:txBody>
      </p:sp>
      <p:sp>
        <p:nvSpPr>
          <p:cNvPr id="3" name="Content Placeholder 2">
            <a:extLst>
              <a:ext uri="{FF2B5EF4-FFF2-40B4-BE49-F238E27FC236}">
                <a16:creationId xmlns:a16="http://schemas.microsoft.com/office/drawing/2014/main" id="{735B25C0-04E6-4171-87B8-051EB9A7A956}"/>
              </a:ext>
            </a:extLst>
          </p:cNvPr>
          <p:cNvSpPr>
            <a:spLocks noGrp="1"/>
          </p:cNvSpPr>
          <p:nvPr>
            <p:ph idx="1"/>
          </p:nvPr>
        </p:nvSpPr>
        <p:spPr/>
        <p:txBody>
          <a:bodyPr/>
          <a:lstStyle/>
          <a:p>
            <a:r>
              <a:rPr lang="en-US" dirty="0"/>
              <a:t>Process for Attack Simulation and Threat Analysis</a:t>
            </a:r>
          </a:p>
          <a:p>
            <a:pPr lvl="1">
              <a:buFont typeface="+mj-lt"/>
              <a:buAutoNum type="arabicPeriod"/>
            </a:pPr>
            <a:r>
              <a:rPr lang="en-US" dirty="0"/>
              <a:t>Define business objectives</a:t>
            </a:r>
          </a:p>
          <a:p>
            <a:pPr lvl="1">
              <a:buFont typeface="+mj-lt"/>
              <a:buAutoNum type="arabicPeriod"/>
            </a:pPr>
            <a:r>
              <a:rPr lang="en-US" dirty="0"/>
              <a:t>Define technical scope</a:t>
            </a:r>
          </a:p>
          <a:p>
            <a:pPr lvl="1">
              <a:buFont typeface="+mj-lt"/>
              <a:buAutoNum type="arabicPeriod"/>
            </a:pPr>
            <a:r>
              <a:rPr lang="en-US" dirty="0"/>
              <a:t>Decompose the software</a:t>
            </a:r>
          </a:p>
          <a:p>
            <a:pPr lvl="1">
              <a:buFont typeface="+mj-lt"/>
              <a:buAutoNum type="arabicPeriod"/>
            </a:pPr>
            <a:r>
              <a:rPr lang="en-US" dirty="0"/>
              <a:t>Analyze threats</a:t>
            </a:r>
          </a:p>
          <a:p>
            <a:pPr lvl="1">
              <a:buFont typeface="+mj-lt"/>
              <a:buAutoNum type="arabicPeriod"/>
            </a:pPr>
            <a:r>
              <a:rPr lang="en-US" dirty="0"/>
              <a:t>Detect vulnerabilities</a:t>
            </a:r>
          </a:p>
          <a:p>
            <a:pPr lvl="1">
              <a:buFont typeface="+mj-lt"/>
              <a:buAutoNum type="arabicPeriod"/>
            </a:pPr>
            <a:r>
              <a:rPr lang="en-US" dirty="0"/>
              <a:t>Enumerate attacks</a:t>
            </a:r>
          </a:p>
          <a:p>
            <a:pPr lvl="1">
              <a:buFont typeface="+mj-lt"/>
              <a:buAutoNum type="arabicPeriod"/>
            </a:pPr>
            <a:r>
              <a:rPr lang="en-US" dirty="0"/>
              <a:t>Analyze risks and impact</a:t>
            </a:r>
          </a:p>
        </p:txBody>
      </p:sp>
      <p:sp>
        <p:nvSpPr>
          <p:cNvPr id="4" name="Title 3">
            <a:extLst>
              <a:ext uri="{FF2B5EF4-FFF2-40B4-BE49-F238E27FC236}">
                <a16:creationId xmlns:a16="http://schemas.microsoft.com/office/drawing/2014/main" id="{111D8213-A5D2-4CD6-BF23-B3EFA27F90EB}"/>
              </a:ext>
            </a:extLst>
          </p:cNvPr>
          <p:cNvSpPr>
            <a:spLocks noGrp="1"/>
          </p:cNvSpPr>
          <p:nvPr>
            <p:ph type="title"/>
          </p:nvPr>
        </p:nvSpPr>
        <p:spPr/>
        <p:txBody>
          <a:bodyPr/>
          <a:lstStyle/>
          <a:p>
            <a:r>
              <a:rPr lang="en-US" dirty="0"/>
              <a:t>PASTA</a:t>
            </a:r>
          </a:p>
        </p:txBody>
      </p:sp>
    </p:spTree>
    <p:extLst>
      <p:ext uri="{BB962C8B-B14F-4D97-AF65-F5344CB8AC3E}">
        <p14:creationId xmlns:p14="http://schemas.microsoft.com/office/powerpoint/2010/main" val="383340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147B24-14B1-4E54-9FDA-7D6F9411BEF5}"/>
              </a:ext>
            </a:extLst>
          </p:cNvPr>
          <p:cNvSpPr>
            <a:spLocks noGrp="1"/>
          </p:cNvSpPr>
          <p:nvPr>
            <p:ph type="sldNum" sz="quarter" idx="12"/>
          </p:nvPr>
        </p:nvSpPr>
        <p:spPr/>
        <p:txBody>
          <a:bodyPr/>
          <a:lstStyle/>
          <a:p>
            <a:fld id="{A8160BDD-7155-D744-B749-9730458604AD}" type="slidenum">
              <a:rPr lang="en-US" smtClean="0"/>
              <a:pPr/>
              <a:t>43</a:t>
            </a:fld>
            <a:endParaRPr lang="en-US" dirty="0"/>
          </a:p>
        </p:txBody>
      </p:sp>
      <p:sp>
        <p:nvSpPr>
          <p:cNvPr id="3" name="Content Placeholder 2">
            <a:extLst>
              <a:ext uri="{FF2B5EF4-FFF2-40B4-BE49-F238E27FC236}">
                <a16:creationId xmlns:a16="http://schemas.microsoft.com/office/drawing/2014/main" id="{E2709A3E-F73B-438B-8845-4096CE8894E8}"/>
              </a:ext>
            </a:extLst>
          </p:cNvPr>
          <p:cNvSpPr>
            <a:spLocks noGrp="1"/>
          </p:cNvSpPr>
          <p:nvPr>
            <p:ph idx="1"/>
          </p:nvPr>
        </p:nvSpPr>
        <p:spPr/>
        <p:txBody>
          <a:bodyPr>
            <a:normAutofit fontScale="92500" lnSpcReduction="10000"/>
          </a:bodyPr>
          <a:lstStyle/>
          <a:p>
            <a:r>
              <a:rPr lang="en-US" dirty="0"/>
              <a:t>Use cases:</a:t>
            </a:r>
          </a:p>
          <a:p>
            <a:pPr lvl="1"/>
            <a:r>
              <a:rPr lang="en-US" dirty="0"/>
              <a:t>Are normally identified when you define software requirements.</a:t>
            </a:r>
          </a:p>
          <a:p>
            <a:pPr lvl="1"/>
            <a:r>
              <a:rPr lang="en-US" dirty="0"/>
              <a:t>Consist of:</a:t>
            </a:r>
          </a:p>
          <a:p>
            <a:pPr lvl="2"/>
            <a:r>
              <a:rPr lang="en-US" dirty="0"/>
              <a:t>An actor (such as a user, administrator, service provider, and so forth)</a:t>
            </a:r>
          </a:p>
          <a:p>
            <a:pPr lvl="2"/>
            <a:r>
              <a:rPr lang="en-US" dirty="0"/>
              <a:t>An action (such as log in, search, make a payment, and so forth)</a:t>
            </a:r>
          </a:p>
          <a:p>
            <a:pPr lvl="1"/>
            <a:r>
              <a:rPr lang="en-US" dirty="0"/>
              <a:t>Are helpful to:</a:t>
            </a:r>
          </a:p>
          <a:p>
            <a:pPr lvl="2"/>
            <a:r>
              <a:rPr lang="en-US" dirty="0"/>
              <a:t>Precisely determine software behavior that is allowed in a certain context.</a:t>
            </a:r>
          </a:p>
          <a:p>
            <a:pPr lvl="2"/>
            <a:r>
              <a:rPr lang="en-US" dirty="0"/>
              <a:t>Express behavior in terms that provide clarity for developers and testers.</a:t>
            </a:r>
          </a:p>
          <a:p>
            <a:r>
              <a:rPr lang="en-US" dirty="0"/>
              <a:t>Misuse cases:</a:t>
            </a:r>
          </a:p>
          <a:p>
            <a:pPr lvl="1"/>
            <a:r>
              <a:rPr lang="en-US" dirty="0"/>
              <a:t>Identify negative requirements, software behavior that should not be allowed.</a:t>
            </a:r>
          </a:p>
          <a:p>
            <a:pPr lvl="1"/>
            <a:r>
              <a:rPr lang="en-US" dirty="0"/>
              <a:t>Are helpful to:</a:t>
            </a:r>
          </a:p>
          <a:p>
            <a:pPr lvl="2"/>
            <a:r>
              <a:rPr lang="en-US" dirty="0"/>
              <a:t>Define security requirements.</a:t>
            </a:r>
          </a:p>
          <a:p>
            <a:pPr lvl="2"/>
            <a:r>
              <a:rPr lang="en-US" dirty="0"/>
              <a:t>Identify actions that should be prevented.</a:t>
            </a:r>
          </a:p>
          <a:p>
            <a:pPr lvl="1"/>
            <a:r>
              <a:rPr lang="en-US" dirty="0"/>
              <a:t>May also be called “abuse cases” or “attack scenarios.”</a:t>
            </a:r>
          </a:p>
          <a:p>
            <a:r>
              <a:rPr lang="en-US" dirty="0"/>
              <a:t>Different actors will have different needs and actions:</a:t>
            </a:r>
          </a:p>
          <a:p>
            <a:pPr lvl="1"/>
            <a:r>
              <a:rPr lang="en-US" dirty="0"/>
              <a:t>End users will need to log on. </a:t>
            </a:r>
          </a:p>
          <a:p>
            <a:pPr lvl="1"/>
            <a:r>
              <a:rPr lang="en-US" dirty="0"/>
              <a:t>Admins might search for accounts, configuration details, and error messages. </a:t>
            </a:r>
          </a:p>
          <a:p>
            <a:pPr lvl="1"/>
            <a:r>
              <a:rPr lang="en-US" dirty="0"/>
              <a:t>Financial institutions will collect and receive payments. </a:t>
            </a:r>
          </a:p>
          <a:p>
            <a:pPr lvl="1"/>
            <a:r>
              <a:rPr lang="en-US" dirty="0"/>
              <a:t>Service providers will be concerned with product or service delivery.</a:t>
            </a:r>
          </a:p>
          <a:p>
            <a:endParaRPr lang="en-US" dirty="0"/>
          </a:p>
        </p:txBody>
      </p:sp>
      <p:sp>
        <p:nvSpPr>
          <p:cNvPr id="4" name="Title 3">
            <a:extLst>
              <a:ext uri="{FF2B5EF4-FFF2-40B4-BE49-F238E27FC236}">
                <a16:creationId xmlns:a16="http://schemas.microsoft.com/office/drawing/2014/main" id="{E71EC715-A3B9-413C-9715-BB52916EBBAA}"/>
              </a:ext>
            </a:extLst>
          </p:cNvPr>
          <p:cNvSpPr>
            <a:spLocks noGrp="1"/>
          </p:cNvSpPr>
          <p:nvPr>
            <p:ph type="title"/>
          </p:nvPr>
        </p:nvSpPr>
        <p:spPr/>
        <p:txBody>
          <a:bodyPr/>
          <a:lstStyle/>
          <a:p>
            <a:r>
              <a:rPr lang="en-US" dirty="0"/>
              <a:t>Misuse Cases</a:t>
            </a:r>
          </a:p>
        </p:txBody>
      </p:sp>
    </p:spTree>
    <p:extLst>
      <p:ext uri="{BB962C8B-B14F-4D97-AF65-F5344CB8AC3E}">
        <p14:creationId xmlns:p14="http://schemas.microsoft.com/office/powerpoint/2010/main" val="3895114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2D594-21CA-4AA0-B4C8-33D9FA2C6B41}"/>
              </a:ext>
            </a:extLst>
          </p:cNvPr>
          <p:cNvSpPr>
            <a:spLocks noGrp="1"/>
          </p:cNvSpPr>
          <p:nvPr>
            <p:ph type="sldNum" sz="quarter" idx="12"/>
          </p:nvPr>
        </p:nvSpPr>
        <p:spPr/>
        <p:txBody>
          <a:bodyPr/>
          <a:lstStyle/>
          <a:p>
            <a:fld id="{A8160BDD-7155-D744-B749-9730458604AD}" type="slidenum">
              <a:rPr lang="en-US" smtClean="0"/>
              <a:pPr/>
              <a:t>44</a:t>
            </a:fld>
            <a:endParaRPr lang="en-US" dirty="0"/>
          </a:p>
        </p:txBody>
      </p:sp>
      <p:sp>
        <p:nvSpPr>
          <p:cNvPr id="3" name="Content Placeholder 2">
            <a:extLst>
              <a:ext uri="{FF2B5EF4-FFF2-40B4-BE49-F238E27FC236}">
                <a16:creationId xmlns:a16="http://schemas.microsoft.com/office/drawing/2014/main" id="{C4CE0B35-E2B1-40CC-AD52-2C0FF66789FB}"/>
              </a:ext>
            </a:extLst>
          </p:cNvPr>
          <p:cNvSpPr>
            <a:spLocks noGrp="1"/>
          </p:cNvSpPr>
          <p:nvPr>
            <p:ph idx="1"/>
          </p:nvPr>
        </p:nvSpPr>
        <p:spPr/>
        <p:txBody>
          <a:bodyPr>
            <a:normAutofit fontScale="92500" lnSpcReduction="10000"/>
          </a:bodyPr>
          <a:lstStyle/>
          <a:p>
            <a:r>
              <a:rPr lang="en-US" dirty="0"/>
              <a:t>A portion of the system in which the threats to your software are similar.</a:t>
            </a:r>
          </a:p>
          <a:p>
            <a:r>
              <a:rPr lang="en-US" dirty="0"/>
              <a:t>For example:</a:t>
            </a:r>
          </a:p>
          <a:p>
            <a:pPr lvl="1"/>
            <a:r>
              <a:rPr lang="en-US" dirty="0"/>
              <a:t>A mobile app communicating over the Internet or public Wi-Fi connection is exposed to different threats than when it communicates through a USB cable to a desktop computer.</a:t>
            </a:r>
          </a:p>
          <a:p>
            <a:pPr lvl="1"/>
            <a:r>
              <a:rPr lang="en-US" dirty="0"/>
              <a:t>Threats on a private network are different from those on a public network.</a:t>
            </a:r>
          </a:p>
          <a:p>
            <a:r>
              <a:rPr lang="en-US" dirty="0"/>
              <a:t>The capabilities and access your software requires:</a:t>
            </a:r>
          </a:p>
          <a:p>
            <a:pPr lvl="1"/>
            <a:r>
              <a:rPr lang="en-US" dirty="0"/>
              <a:t>May differ in various security zones.</a:t>
            </a:r>
          </a:p>
          <a:p>
            <a:pPr lvl="1"/>
            <a:r>
              <a:rPr lang="en-US" dirty="0"/>
              <a:t>May differ depending on the user or use-case context.</a:t>
            </a:r>
          </a:p>
          <a:p>
            <a:r>
              <a:rPr lang="en-US" dirty="0"/>
              <a:t>As you consider each security zone, evaluate threats by considering:</a:t>
            </a:r>
          </a:p>
          <a:p>
            <a:pPr lvl="1"/>
            <a:r>
              <a:rPr lang="en-US" dirty="0"/>
              <a:t>Who has access to the zone?</a:t>
            </a:r>
          </a:p>
          <a:p>
            <a:pPr lvl="1"/>
            <a:r>
              <a:rPr lang="en-US" dirty="0"/>
              <a:t>What would motivate someone to attack in this zone?</a:t>
            </a:r>
          </a:p>
          <a:p>
            <a:pPr lvl="1"/>
            <a:r>
              <a:rPr lang="en-US" dirty="0"/>
              <a:t>What specific targets (data, functions) are available in this zone?</a:t>
            </a:r>
          </a:p>
          <a:p>
            <a:pPr lvl="1"/>
            <a:r>
              <a:rPr lang="en-US" dirty="0"/>
              <a:t>How might each target be attacked? (Refer to STRIDE.)</a:t>
            </a:r>
          </a:p>
          <a:p>
            <a:pPr lvl="1"/>
            <a:r>
              <a:rPr lang="en-US" dirty="0"/>
              <a:t>What is the business impact of an attack here? (Loss = impact x probability)</a:t>
            </a:r>
          </a:p>
          <a:p>
            <a:pPr lvl="1"/>
            <a:r>
              <a:rPr lang="en-US" dirty="0"/>
              <a:t>What remediations might reduce the possibility of attack?</a:t>
            </a:r>
          </a:p>
          <a:p>
            <a:pPr lvl="1"/>
            <a:r>
              <a:rPr lang="en-US" dirty="0"/>
              <a:t>Would you recommend prevention based on the likelihood, magnitude, and repercussions of such an attack?</a:t>
            </a:r>
          </a:p>
          <a:p>
            <a:r>
              <a:rPr lang="en-US" dirty="0"/>
              <a:t>Based on the ideas you generate from this analysis, perform a risk analysis to determine which risks you need to address and how you would address them.</a:t>
            </a:r>
          </a:p>
        </p:txBody>
      </p:sp>
      <p:sp>
        <p:nvSpPr>
          <p:cNvPr id="4" name="Title 3">
            <a:extLst>
              <a:ext uri="{FF2B5EF4-FFF2-40B4-BE49-F238E27FC236}">
                <a16:creationId xmlns:a16="http://schemas.microsoft.com/office/drawing/2014/main" id="{81F63B89-2AF2-4518-A6AC-AC090116ABBE}"/>
              </a:ext>
            </a:extLst>
          </p:cNvPr>
          <p:cNvSpPr>
            <a:spLocks noGrp="1"/>
          </p:cNvSpPr>
          <p:nvPr>
            <p:ph type="title"/>
          </p:nvPr>
        </p:nvSpPr>
        <p:spPr/>
        <p:txBody>
          <a:bodyPr/>
          <a:lstStyle/>
          <a:p>
            <a:r>
              <a:rPr lang="en-US" dirty="0"/>
              <a:t>Security Zones</a:t>
            </a:r>
          </a:p>
        </p:txBody>
      </p:sp>
    </p:spTree>
    <p:extLst>
      <p:ext uri="{BB962C8B-B14F-4D97-AF65-F5344CB8AC3E}">
        <p14:creationId xmlns:p14="http://schemas.microsoft.com/office/powerpoint/2010/main" val="152955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2EAFDB-6EEE-444C-80F0-AC4A0227C1A6}"/>
              </a:ext>
            </a:extLst>
          </p:cNvPr>
          <p:cNvSpPr>
            <a:spLocks noGrp="1"/>
          </p:cNvSpPr>
          <p:nvPr>
            <p:ph type="sldNum" sz="quarter" idx="12"/>
          </p:nvPr>
        </p:nvSpPr>
        <p:spPr/>
        <p:txBody>
          <a:bodyPr/>
          <a:lstStyle/>
          <a:p>
            <a:fld id="{A8160BDD-7155-D744-B749-9730458604AD}" type="slidenum">
              <a:rPr lang="en-US" smtClean="0"/>
              <a:pPr/>
              <a:t>45</a:t>
            </a:fld>
            <a:endParaRPr lang="en-US" dirty="0"/>
          </a:p>
        </p:txBody>
      </p:sp>
      <p:sp>
        <p:nvSpPr>
          <p:cNvPr id="3" name="Content Placeholder 2">
            <a:extLst>
              <a:ext uri="{FF2B5EF4-FFF2-40B4-BE49-F238E27FC236}">
                <a16:creationId xmlns:a16="http://schemas.microsoft.com/office/drawing/2014/main" id="{DFF7B8B7-678F-401C-ACA3-7E57330BAE6C}"/>
              </a:ext>
            </a:extLst>
          </p:cNvPr>
          <p:cNvSpPr>
            <a:spLocks noGrp="1"/>
          </p:cNvSpPr>
          <p:nvPr>
            <p:ph idx="1"/>
          </p:nvPr>
        </p:nvSpPr>
        <p:spPr/>
        <p:txBody>
          <a:bodyPr/>
          <a:lstStyle/>
          <a:p>
            <a:r>
              <a:rPr lang="en-US" dirty="0"/>
              <a:t>Assign a value to the extent of damage afforded by each threat.</a:t>
            </a:r>
          </a:p>
          <a:p>
            <a:pPr lvl="1"/>
            <a:r>
              <a:rPr lang="en-US" dirty="0"/>
              <a:t>Prioritizes threats (e.g., high, medium, low).</a:t>
            </a:r>
          </a:p>
          <a:p>
            <a:pPr lvl="1"/>
            <a:r>
              <a:rPr lang="en-US" dirty="0"/>
              <a:t>Helps to inform how you handle them, such as:</a:t>
            </a:r>
          </a:p>
          <a:p>
            <a:pPr lvl="2"/>
            <a:r>
              <a:rPr lang="en-US" dirty="0"/>
              <a:t>Deciding which threats to spend the most time on.</a:t>
            </a:r>
          </a:p>
          <a:p>
            <a:pPr lvl="2"/>
            <a:r>
              <a:rPr lang="en-US" dirty="0"/>
              <a:t>Deciding which threats to handle first.</a:t>
            </a:r>
          </a:p>
          <a:p>
            <a:r>
              <a:rPr lang="en-US" dirty="0"/>
              <a:t>Typical factors include such things as:</a:t>
            </a:r>
          </a:p>
          <a:p>
            <a:pPr lvl="1"/>
            <a:r>
              <a:rPr lang="en-US" b="1" dirty="0"/>
              <a:t>Ease of exploit</a:t>
            </a:r>
            <a:r>
              <a:rPr lang="en-US" dirty="0"/>
              <a:t>—How easily the vulnerability can be discovered and exploited.</a:t>
            </a:r>
          </a:p>
          <a:p>
            <a:pPr lvl="1"/>
            <a:r>
              <a:rPr lang="en-US" b="1" dirty="0"/>
              <a:t>Likelihood</a:t>
            </a:r>
            <a:r>
              <a:rPr lang="en-US" dirty="0"/>
              <a:t>—How likely that an attacker will choose to exploit the vulnerability.</a:t>
            </a:r>
          </a:p>
          <a:p>
            <a:pPr lvl="1"/>
            <a:r>
              <a:rPr lang="en-US" b="1" dirty="0"/>
              <a:t>Impact</a:t>
            </a:r>
            <a:r>
              <a:rPr lang="en-US" dirty="0"/>
              <a:t>—Potential for damage, number of affected components, number of users who would be affected, and so forth.</a:t>
            </a:r>
          </a:p>
          <a:p>
            <a:r>
              <a:rPr lang="en-US" dirty="0"/>
              <a:t>Different threat modeling strategies provide different tools and processes for calculating such threat values.</a:t>
            </a:r>
          </a:p>
        </p:txBody>
      </p:sp>
      <p:sp>
        <p:nvSpPr>
          <p:cNvPr id="4" name="Title 3">
            <a:extLst>
              <a:ext uri="{FF2B5EF4-FFF2-40B4-BE49-F238E27FC236}">
                <a16:creationId xmlns:a16="http://schemas.microsoft.com/office/drawing/2014/main" id="{DB7BDE11-1B56-4242-B87A-00BEA672A9A2}"/>
              </a:ext>
            </a:extLst>
          </p:cNvPr>
          <p:cNvSpPr>
            <a:spLocks noGrp="1"/>
          </p:cNvSpPr>
          <p:nvPr>
            <p:ph type="title"/>
          </p:nvPr>
        </p:nvSpPr>
        <p:spPr/>
        <p:txBody>
          <a:bodyPr/>
          <a:lstStyle/>
          <a:p>
            <a:r>
              <a:rPr lang="en-US" dirty="0"/>
              <a:t>Strategies for Ranking Threats</a:t>
            </a:r>
          </a:p>
        </p:txBody>
      </p:sp>
    </p:spTree>
    <p:extLst>
      <p:ext uri="{BB962C8B-B14F-4D97-AF65-F5344CB8AC3E}">
        <p14:creationId xmlns:p14="http://schemas.microsoft.com/office/powerpoint/2010/main" val="1242059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E1AE2A-2ADA-4F2F-B4F4-842DEC0EB26F}"/>
              </a:ext>
            </a:extLst>
          </p:cNvPr>
          <p:cNvSpPr>
            <a:spLocks noGrp="1"/>
          </p:cNvSpPr>
          <p:nvPr>
            <p:ph type="sldNum" sz="quarter" idx="12"/>
          </p:nvPr>
        </p:nvSpPr>
        <p:spPr/>
        <p:txBody>
          <a:bodyPr/>
          <a:lstStyle/>
          <a:p>
            <a:fld id="{A8160BDD-7155-D744-B749-9730458604AD}" type="slidenum">
              <a:rPr lang="en-US" smtClean="0"/>
              <a:pPr/>
              <a:t>46</a:t>
            </a:fld>
            <a:endParaRPr lang="en-US" dirty="0"/>
          </a:p>
        </p:txBody>
      </p:sp>
      <p:sp>
        <p:nvSpPr>
          <p:cNvPr id="3" name="Content Placeholder 2">
            <a:extLst>
              <a:ext uri="{FF2B5EF4-FFF2-40B4-BE49-F238E27FC236}">
                <a16:creationId xmlns:a16="http://schemas.microsoft.com/office/drawing/2014/main" id="{543D1F14-E069-4F05-8475-34A691F2740C}"/>
              </a:ext>
            </a:extLst>
          </p:cNvPr>
          <p:cNvSpPr>
            <a:spLocks noGrp="1"/>
          </p:cNvSpPr>
          <p:nvPr>
            <p:ph idx="1"/>
          </p:nvPr>
        </p:nvSpPr>
        <p:spPr/>
        <p:txBody>
          <a:bodyPr>
            <a:normAutofit lnSpcReduction="10000"/>
          </a:bodyPr>
          <a:lstStyle/>
          <a:p>
            <a:r>
              <a:rPr lang="en-US" dirty="0"/>
              <a:t>Development by Microsoft</a:t>
            </a:r>
          </a:p>
          <a:p>
            <a:pPr lvl="1"/>
            <a:r>
              <a:rPr lang="en-US" dirty="0"/>
              <a:t>Builds upon the traditional risk model </a:t>
            </a:r>
            <a:br>
              <a:rPr lang="en-US" dirty="0"/>
            </a:br>
            <a:r>
              <a:rPr lang="en-US" b="1" dirty="0"/>
              <a:t>Risk = Likelihood x Impact</a:t>
            </a:r>
          </a:p>
          <a:p>
            <a:r>
              <a:rPr lang="en-US" dirty="0"/>
              <a:t>Example:</a:t>
            </a:r>
          </a:p>
          <a:p>
            <a:pPr lvl="1"/>
            <a:r>
              <a:rPr lang="en-US" dirty="0"/>
              <a:t>Suppose you evaluated a particular threat and assigned a 10-point value to each of the following questions as shown.</a:t>
            </a:r>
          </a:p>
          <a:p>
            <a:pPr lvl="1"/>
            <a:r>
              <a:rPr lang="en-US" dirty="0"/>
              <a:t>Ease of Exploitation:</a:t>
            </a:r>
          </a:p>
          <a:p>
            <a:pPr lvl="2"/>
            <a:r>
              <a:rPr lang="en-US" dirty="0"/>
              <a:t>Discoverability–How easily can an attacker discover this threat?</a:t>
            </a:r>
            <a:br>
              <a:rPr lang="en-US" dirty="0"/>
            </a:br>
            <a:r>
              <a:rPr lang="en-US" b="1" i="1" dirty="0"/>
              <a:t>8</a:t>
            </a:r>
            <a:r>
              <a:rPr lang="en-US" i="1" dirty="0"/>
              <a:t>, relatively easy</a:t>
            </a:r>
          </a:p>
          <a:p>
            <a:pPr lvl="2"/>
            <a:r>
              <a:rPr lang="en-US" dirty="0"/>
              <a:t>Reproducibility–How easy is it to reproduce an attack to work?</a:t>
            </a:r>
            <a:br>
              <a:rPr lang="en-US" dirty="0"/>
            </a:br>
            <a:r>
              <a:rPr lang="en-US" b="1" i="1" dirty="0"/>
              <a:t>10</a:t>
            </a:r>
            <a:r>
              <a:rPr lang="en-US" i="1" dirty="0"/>
              <a:t>, very easy</a:t>
            </a:r>
          </a:p>
          <a:p>
            <a:pPr lvl="2"/>
            <a:r>
              <a:rPr lang="en-US" dirty="0"/>
              <a:t>Exploitability–How much time, effort, and expertise is needed to exploit the threat? </a:t>
            </a:r>
            <a:br>
              <a:rPr lang="en-US" dirty="0"/>
            </a:br>
            <a:r>
              <a:rPr lang="en-US" b="1" i="1" dirty="0"/>
              <a:t>7</a:t>
            </a:r>
            <a:r>
              <a:rPr lang="en-US" i="1" dirty="0"/>
              <a:t>, relatively easy</a:t>
            </a:r>
          </a:p>
          <a:p>
            <a:pPr lvl="1"/>
            <a:r>
              <a:rPr lang="en-US" dirty="0"/>
              <a:t>Impact:</a:t>
            </a:r>
          </a:p>
          <a:p>
            <a:pPr lvl="2"/>
            <a:r>
              <a:rPr lang="en-US" dirty="0"/>
              <a:t>Affected Users–What percentage of users would be affected?</a:t>
            </a:r>
            <a:br>
              <a:rPr lang="en-US" dirty="0"/>
            </a:br>
            <a:r>
              <a:rPr lang="en-US" b="1" i="1" dirty="0"/>
              <a:t>10</a:t>
            </a:r>
            <a:r>
              <a:rPr lang="en-US" i="1" dirty="0"/>
              <a:t>, affects all users</a:t>
            </a:r>
          </a:p>
          <a:p>
            <a:pPr lvl="2"/>
            <a:r>
              <a:rPr lang="en-US" dirty="0"/>
              <a:t>Damage–How great would the damage be in a successful attack?</a:t>
            </a:r>
            <a:br>
              <a:rPr lang="en-US" dirty="0"/>
            </a:br>
            <a:r>
              <a:rPr lang="en-US" b="1" i="1" dirty="0"/>
              <a:t>9</a:t>
            </a:r>
            <a:r>
              <a:rPr lang="en-US" i="1" dirty="0"/>
              <a:t>, very high</a:t>
            </a:r>
          </a:p>
          <a:p>
            <a:pPr lvl="1"/>
            <a:r>
              <a:rPr lang="en-US" dirty="0"/>
              <a:t>Overall score would be (8+10+7+10+9)/5, or 8.8 out of 10, which is fairly high risk threat.</a:t>
            </a:r>
          </a:p>
        </p:txBody>
      </p:sp>
      <p:sp>
        <p:nvSpPr>
          <p:cNvPr id="4" name="Title 3">
            <a:extLst>
              <a:ext uri="{FF2B5EF4-FFF2-40B4-BE49-F238E27FC236}">
                <a16:creationId xmlns:a16="http://schemas.microsoft.com/office/drawing/2014/main" id="{5DFBFCB7-F168-45AD-9B5B-680529FEC596}"/>
              </a:ext>
            </a:extLst>
          </p:cNvPr>
          <p:cNvSpPr>
            <a:spLocks noGrp="1"/>
          </p:cNvSpPr>
          <p:nvPr>
            <p:ph type="title"/>
          </p:nvPr>
        </p:nvSpPr>
        <p:spPr/>
        <p:txBody>
          <a:bodyPr/>
          <a:lstStyle/>
          <a:p>
            <a:r>
              <a:rPr lang="en-US" dirty="0"/>
              <a:t>DREAD</a:t>
            </a:r>
          </a:p>
        </p:txBody>
      </p:sp>
    </p:spTree>
    <p:extLst>
      <p:ext uri="{BB962C8B-B14F-4D97-AF65-F5344CB8AC3E}">
        <p14:creationId xmlns:p14="http://schemas.microsoft.com/office/powerpoint/2010/main" val="292197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34A7ED-B126-4132-BF5D-A898E3AD2A24}"/>
              </a:ext>
            </a:extLst>
          </p:cNvPr>
          <p:cNvSpPr>
            <a:spLocks noGrp="1"/>
          </p:cNvSpPr>
          <p:nvPr>
            <p:ph type="sldNum" sz="quarter" idx="12"/>
          </p:nvPr>
        </p:nvSpPr>
        <p:spPr/>
        <p:txBody>
          <a:bodyPr/>
          <a:lstStyle/>
          <a:p>
            <a:fld id="{A8160BDD-7155-D744-B749-9730458604AD}" type="slidenum">
              <a:rPr lang="en-US" smtClean="0"/>
              <a:pPr/>
              <a:t>47</a:t>
            </a:fld>
            <a:endParaRPr lang="en-US" dirty="0"/>
          </a:p>
        </p:txBody>
      </p:sp>
      <p:sp>
        <p:nvSpPr>
          <p:cNvPr id="4" name="Title 3">
            <a:extLst>
              <a:ext uri="{FF2B5EF4-FFF2-40B4-BE49-F238E27FC236}">
                <a16:creationId xmlns:a16="http://schemas.microsoft.com/office/drawing/2014/main" id="{1FA5B6F8-EA3F-4FEE-B7AA-464E94E1158B}"/>
              </a:ext>
            </a:extLst>
          </p:cNvPr>
          <p:cNvSpPr>
            <a:spLocks noGrp="1"/>
          </p:cNvSpPr>
          <p:nvPr>
            <p:ph type="title"/>
          </p:nvPr>
        </p:nvSpPr>
        <p:spPr/>
        <p:txBody>
          <a:bodyPr/>
          <a:lstStyle/>
          <a:p>
            <a:r>
              <a:rPr lang="en-US" dirty="0"/>
              <a:t>Risk Response Strategies</a:t>
            </a:r>
          </a:p>
        </p:txBody>
      </p:sp>
      <p:graphicFrame>
        <p:nvGraphicFramePr>
          <p:cNvPr id="5" name="Group 23">
            <a:extLst>
              <a:ext uri="{FF2B5EF4-FFF2-40B4-BE49-F238E27FC236}">
                <a16:creationId xmlns:a16="http://schemas.microsoft.com/office/drawing/2014/main" id="{0E24B34B-39B9-4BE0-9C78-5985D7E28CFC}"/>
              </a:ext>
            </a:extLst>
          </p:cNvPr>
          <p:cNvGraphicFramePr>
            <a:graphicFrameLocks noGrp="1"/>
          </p:cNvGraphicFramePr>
          <p:nvPr>
            <p:ph idx="1"/>
            <p:extLst>
              <p:ext uri="{D42A27DB-BD31-4B8C-83A1-F6EECF244321}">
                <p14:modId xmlns:p14="http://schemas.microsoft.com/office/powerpoint/2010/main" val="1488296160"/>
              </p:ext>
            </p:extLst>
          </p:nvPr>
        </p:nvGraphicFramePr>
        <p:xfrm>
          <a:off x="341924" y="1295400"/>
          <a:ext cx="8497275" cy="4526280"/>
        </p:xfrm>
        <a:graphic>
          <a:graphicData uri="http://schemas.openxmlformats.org/drawingml/2006/table">
            <a:tbl>
              <a:tblPr/>
              <a:tblGrid>
                <a:gridCol w="1636566">
                  <a:extLst>
                    <a:ext uri="{9D8B030D-6E8A-4147-A177-3AD203B41FA5}">
                      <a16:colId xmlns:a16="http://schemas.microsoft.com/office/drawing/2014/main" val="20000"/>
                    </a:ext>
                  </a:extLst>
                </a:gridCol>
                <a:gridCol w="6860709">
                  <a:extLst>
                    <a:ext uri="{9D8B030D-6E8A-4147-A177-3AD203B41FA5}">
                      <a16:colId xmlns:a16="http://schemas.microsoft.com/office/drawing/2014/main" val="20001"/>
                    </a:ext>
                  </a:extLst>
                </a:gridCol>
              </a:tblGrid>
              <a:tr h="5334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Calibri"/>
                          <a:cs typeface="Calibri"/>
                        </a:rPr>
                        <a:t>Testing Method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extLst>
                  <a:ext uri="{0D108BD9-81ED-4DB2-BD59-A6C34878D82A}">
                    <a16:rowId xmlns:a16="http://schemas.microsoft.com/office/drawing/2014/main" val="10000"/>
                  </a:ext>
                </a:extLst>
              </a:tr>
              <a:tr h="26842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0" i="0" u="none" strike="noStrike" kern="1200" cap="none" normalizeH="0" baseline="0" dirty="0">
                          <a:ln>
                            <a:noFill/>
                          </a:ln>
                          <a:solidFill>
                            <a:schemeClr val="tx1"/>
                          </a:solidFill>
                          <a:effectLst/>
                          <a:latin typeface="Calibri"/>
                          <a:ea typeface="+mn-ea"/>
                          <a:cs typeface="Calibri"/>
                        </a:rPr>
                        <a:t>Risk avoidance	</a:t>
                      </a:r>
                      <a:endParaRPr kumimoji="0" lang="en-US" sz="1400" b="1"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0" i="0" u="none" strike="noStrike" kern="1200" cap="none" normalizeH="0" baseline="0" dirty="0">
                          <a:ln>
                            <a:noFill/>
                          </a:ln>
                          <a:solidFill>
                            <a:schemeClr val="tx1"/>
                          </a:solidFill>
                          <a:effectLst/>
                          <a:latin typeface="Calibri"/>
                          <a:ea typeface="+mn-ea"/>
                          <a:cs typeface="Calibri"/>
                        </a:rPr>
                        <a:t>Eliminate the risk (reduce it to zero). You might accomplish this by averting the process, activity, or application that causes the risk. For example, if a particular optional software feature brings unacceptable risk into play, you might simply decide to not include that feature to eliminate the risk it brings.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268424">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0" i="0" u="none" strike="noStrike" kern="1200" cap="none" normalizeH="0" baseline="0" dirty="0">
                          <a:ln>
                            <a:noFill/>
                          </a:ln>
                          <a:solidFill>
                            <a:schemeClr val="tx1"/>
                          </a:solidFill>
                          <a:effectLst/>
                          <a:latin typeface="+mn-lt"/>
                          <a:ea typeface="+mn-ea"/>
                          <a:cs typeface="Calibri"/>
                        </a:rPr>
                        <a:t>Risk transference</a:t>
                      </a:r>
                      <a:endParaRPr kumimoji="0" lang="en-US" sz="1400" b="0"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0" i="0" u="none" strike="noStrike" kern="1200" cap="none" normalizeH="0" baseline="0" dirty="0">
                          <a:ln>
                            <a:noFill/>
                          </a:ln>
                          <a:solidFill>
                            <a:schemeClr val="tx1"/>
                          </a:solidFill>
                          <a:effectLst/>
                          <a:latin typeface="+mn-lt"/>
                          <a:ea typeface="+mn-ea"/>
                          <a:cs typeface="Calibri"/>
                        </a:rPr>
                        <a:t>Move the responsibility for the risk partially or completely to another organization, such as an insurance company or an outsourcing provider. For example, you might outsource a particular web service from a vendor who will pay penalties if the service fails. Risk transference might be appropriate if the risks are larger and more complicated than your enterprise can manage on its own.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99284244"/>
                  </a:ext>
                </a:extLst>
              </a:tr>
              <a:tr h="1578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0" i="0" u="none" strike="noStrike" kern="1200" cap="none" normalizeH="0" baseline="0" dirty="0">
                          <a:ln>
                            <a:noFill/>
                          </a:ln>
                          <a:solidFill>
                            <a:schemeClr val="tx1"/>
                          </a:solidFill>
                          <a:effectLst/>
                          <a:latin typeface="+mn-lt"/>
                          <a:ea typeface="+mn-ea"/>
                          <a:cs typeface="Calibri"/>
                        </a:rPr>
                        <a:t>Risk mitigation</a:t>
                      </a:r>
                      <a:endParaRPr kumimoji="0" lang="en-US" sz="1400" b="0"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0" i="0" u="none" strike="noStrike" kern="1200" cap="none" normalizeH="0" baseline="0" dirty="0">
                          <a:ln>
                            <a:noFill/>
                          </a:ln>
                          <a:solidFill>
                            <a:schemeClr val="tx1"/>
                          </a:solidFill>
                          <a:effectLst/>
                          <a:latin typeface="+mn-lt"/>
                          <a:ea typeface="+mn-ea"/>
                          <a:cs typeface="Calibri"/>
                        </a:rPr>
                        <a:t>Implement controls and countermeasures to reduce the likelihood and impact of risk to the organization. For example, you might write code that prevents users from entering certain data values that might present a security problem.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48991080"/>
                  </a:ext>
                </a:extLst>
              </a:tr>
              <a:tr h="1578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0" i="0" u="none" strike="noStrike" kern="1200" cap="none" normalizeH="0" baseline="0" dirty="0">
                          <a:ln>
                            <a:noFill/>
                          </a:ln>
                          <a:solidFill>
                            <a:schemeClr val="tx1"/>
                          </a:solidFill>
                          <a:effectLst/>
                          <a:latin typeface="+mn-lt"/>
                          <a:ea typeface="+mn-ea"/>
                          <a:cs typeface="Calibri"/>
                        </a:rPr>
                        <a:t>Risk acceptance</a:t>
                      </a:r>
                      <a:endParaRPr kumimoji="0" lang="en-US" sz="1400" b="0"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0" i="0" u="none" strike="noStrike" kern="1200" cap="none" normalizeH="0" baseline="0" dirty="0">
                          <a:ln>
                            <a:noFill/>
                          </a:ln>
                          <a:solidFill>
                            <a:schemeClr val="tx1"/>
                          </a:solidFill>
                          <a:effectLst/>
                          <a:latin typeface="+mn-lt"/>
                          <a:ea typeface="+mn-ea"/>
                          <a:cs typeface="Calibri"/>
                        </a:rPr>
                        <a:t>Agree that the risk is acceptable without taking any additional action. Perhaps the consequences are negligible or easily recovered from. Not all risks can be avoided; likewise, not all risks can be transferred or mitigated. As you develop software, you must decide what level of risk is unlikely or does not have enough potential for harm to warrant extra effort and cost.</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237113336"/>
                  </a:ext>
                </a:extLst>
              </a:tr>
            </a:tbl>
          </a:graphicData>
        </a:graphic>
      </p:graphicFrame>
    </p:spTree>
    <p:extLst>
      <p:ext uri="{BB962C8B-B14F-4D97-AF65-F5344CB8AC3E}">
        <p14:creationId xmlns:p14="http://schemas.microsoft.com/office/powerpoint/2010/main" val="675654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CB773C-70BA-4719-90C7-A001C6018D4C}"/>
              </a:ext>
            </a:extLst>
          </p:cNvPr>
          <p:cNvSpPr>
            <a:spLocks noGrp="1"/>
          </p:cNvSpPr>
          <p:nvPr>
            <p:ph type="title"/>
          </p:nvPr>
        </p:nvSpPr>
        <p:spPr/>
        <p:txBody>
          <a:bodyPr/>
          <a:lstStyle/>
          <a:p>
            <a:r>
              <a:rPr lang="en-US" dirty="0"/>
              <a:t>Plotting Severity</a:t>
            </a:r>
          </a:p>
        </p:txBody>
      </p:sp>
      <p:sp>
        <p:nvSpPr>
          <p:cNvPr id="7" name="Content Placeholder 6">
            <a:extLst>
              <a:ext uri="{FF2B5EF4-FFF2-40B4-BE49-F238E27FC236}">
                <a16:creationId xmlns:a16="http://schemas.microsoft.com/office/drawing/2014/main" id="{322670F5-EC46-4E45-9DDC-C65DBBDB2E10}"/>
              </a:ext>
            </a:extLst>
          </p:cNvPr>
          <p:cNvSpPr>
            <a:spLocks noGrp="1"/>
          </p:cNvSpPr>
          <p:nvPr>
            <p:ph idx="1"/>
          </p:nvPr>
        </p:nvSpPr>
        <p:spPr>
          <a:xfrm>
            <a:off x="533400" y="3733800"/>
            <a:ext cx="8268676" cy="2508738"/>
          </a:xfrm>
        </p:spPr>
        <p:txBody>
          <a:bodyPr>
            <a:normAutofit/>
          </a:bodyPr>
          <a:lstStyle/>
          <a:p>
            <a:pPr marL="0" indent="0">
              <a:buNone/>
            </a:pPr>
            <a:r>
              <a:rPr lang="en-US" dirty="0"/>
              <a:t>To estimate the potential impact, follow an approach such as the following:</a:t>
            </a:r>
          </a:p>
          <a:p>
            <a:pPr marL="0" indent="0">
              <a:buNone/>
            </a:pPr>
            <a:endParaRPr lang="en-US" sz="700" dirty="0"/>
          </a:p>
          <a:p>
            <a:pPr marL="0" lvl="2" indent="0">
              <a:buNone/>
              <a:tabLst>
                <a:tab pos="3770313" algn="r"/>
                <a:tab pos="3884613" algn="l"/>
              </a:tabLst>
            </a:pPr>
            <a:r>
              <a:rPr lang="en-US" dirty="0"/>
              <a:t>	</a:t>
            </a:r>
            <a:r>
              <a:rPr lang="en-US" b="1" dirty="0"/>
              <a:t>Type of attack: </a:t>
            </a:r>
            <a:r>
              <a:rPr lang="en-US" dirty="0"/>
              <a:t>	SQL injection</a:t>
            </a:r>
          </a:p>
          <a:p>
            <a:pPr marL="0" lvl="2" indent="0">
              <a:buNone/>
              <a:tabLst>
                <a:tab pos="3770313" algn="r"/>
                <a:tab pos="3884613" algn="l"/>
              </a:tabLst>
            </a:pPr>
            <a:r>
              <a:rPr lang="en-US" sz="1400" b="1" dirty="0"/>
              <a:t>	Likelihood that such an attack could be carried out:</a:t>
            </a:r>
            <a:r>
              <a:rPr lang="en-US" sz="1400" dirty="0"/>
              <a:t>	High</a:t>
            </a:r>
          </a:p>
          <a:p>
            <a:pPr marL="0" lvl="2" indent="0">
              <a:buNone/>
              <a:tabLst>
                <a:tab pos="3770313" algn="r"/>
                <a:tab pos="3884613" algn="l"/>
              </a:tabLst>
            </a:pPr>
            <a:r>
              <a:rPr lang="en-US" sz="1400" b="1" dirty="0"/>
              <a:t>	Value of exposed data:</a:t>
            </a:r>
            <a:r>
              <a:rPr lang="en-US" sz="1400" dirty="0"/>
              <a:t>	$100 per data record</a:t>
            </a:r>
          </a:p>
          <a:p>
            <a:pPr marL="0" lvl="2" indent="0">
              <a:buNone/>
              <a:tabLst>
                <a:tab pos="3770313" algn="r"/>
                <a:tab pos="3884613" algn="l"/>
              </a:tabLst>
            </a:pPr>
            <a:r>
              <a:rPr lang="en-US" sz="1400" b="1" dirty="0"/>
              <a:t>	Number of exposed records:</a:t>
            </a:r>
            <a:r>
              <a:rPr lang="en-US" sz="1400" dirty="0"/>
              <a:t>	10,000</a:t>
            </a:r>
          </a:p>
          <a:p>
            <a:pPr marL="0" lvl="2" indent="0">
              <a:buNone/>
              <a:tabLst>
                <a:tab pos="3770313" algn="r"/>
                <a:tab pos="3884613" algn="l"/>
              </a:tabLst>
            </a:pPr>
            <a:r>
              <a:rPr lang="en-US" sz="1400" b="1" dirty="0"/>
              <a:t>	Aggregate potential loss:</a:t>
            </a:r>
            <a:r>
              <a:rPr lang="en-US" sz="1400" dirty="0"/>
              <a:t>	$100 × 10,000 = $1,000,000</a:t>
            </a:r>
          </a:p>
          <a:p>
            <a:pPr marL="0" lvl="2" indent="0">
              <a:buNone/>
              <a:tabLst>
                <a:tab pos="3770313" algn="r"/>
                <a:tab pos="3884613" algn="l"/>
              </a:tabLst>
            </a:pPr>
            <a:r>
              <a:rPr lang="en-US" sz="1400" b="1" dirty="0"/>
              <a:t>	Probability of such an attack:</a:t>
            </a:r>
            <a:r>
              <a:rPr lang="en-US" sz="1400" dirty="0"/>
              <a:t>	10% (i.e., once in a 10 year period)</a:t>
            </a:r>
          </a:p>
          <a:p>
            <a:pPr marL="0" lvl="2" indent="0">
              <a:buNone/>
              <a:tabLst>
                <a:tab pos="3770313" algn="r"/>
                <a:tab pos="3884613" algn="l"/>
              </a:tabLst>
            </a:pPr>
            <a:r>
              <a:rPr lang="en-US" sz="1400" b="1" dirty="0"/>
              <a:t>	Potential economic impact:</a:t>
            </a:r>
            <a:r>
              <a:rPr lang="en-US" sz="1400" dirty="0"/>
              <a:t>	$1,000,000 × 10% = $100,000</a:t>
            </a:r>
          </a:p>
          <a:p>
            <a:endParaRPr lang="en-US" dirty="0"/>
          </a:p>
        </p:txBody>
      </p:sp>
      <p:sp>
        <p:nvSpPr>
          <p:cNvPr id="2" name="Slide Number Placeholder 1">
            <a:extLst>
              <a:ext uri="{FF2B5EF4-FFF2-40B4-BE49-F238E27FC236}">
                <a16:creationId xmlns:a16="http://schemas.microsoft.com/office/drawing/2014/main" id="{18344808-2D28-48D5-9F99-FE0517E1AB02}"/>
              </a:ext>
            </a:extLst>
          </p:cNvPr>
          <p:cNvSpPr>
            <a:spLocks noGrp="1"/>
          </p:cNvSpPr>
          <p:nvPr>
            <p:ph type="sldNum" sz="quarter" idx="12"/>
          </p:nvPr>
        </p:nvSpPr>
        <p:spPr/>
        <p:txBody>
          <a:bodyPr/>
          <a:lstStyle/>
          <a:p>
            <a:fld id="{A8160BDD-7155-D744-B749-9730458604AD}" type="slidenum">
              <a:rPr lang="en-US" smtClean="0"/>
              <a:pPr/>
              <a:t>48</a:t>
            </a:fld>
            <a:endParaRPr lang="en-US" dirty="0"/>
          </a:p>
        </p:txBody>
      </p:sp>
      <p:pic>
        <p:nvPicPr>
          <p:cNvPr id="5" name="Picture 4">
            <a:extLst>
              <a:ext uri="{FF2B5EF4-FFF2-40B4-BE49-F238E27FC236}">
                <a16:creationId xmlns:a16="http://schemas.microsoft.com/office/drawing/2014/main" id="{A66720AB-29E1-4E81-9342-3B2C4D27C0BD}"/>
              </a:ext>
            </a:extLst>
          </p:cNvPr>
          <p:cNvPicPr>
            <a:picLocks noChangeAspect="1"/>
          </p:cNvPicPr>
          <p:nvPr/>
        </p:nvPicPr>
        <p:blipFill>
          <a:blip r:embed="rId2"/>
          <a:stretch>
            <a:fillRect/>
          </a:stretch>
        </p:blipFill>
        <p:spPr>
          <a:xfrm>
            <a:off x="2286000" y="1143000"/>
            <a:ext cx="4304616" cy="2512885"/>
          </a:xfrm>
          <a:prstGeom prst="rect">
            <a:avLst/>
          </a:prstGeom>
        </p:spPr>
      </p:pic>
    </p:spTree>
    <p:extLst>
      <p:ext uri="{BB962C8B-B14F-4D97-AF65-F5344CB8AC3E}">
        <p14:creationId xmlns:p14="http://schemas.microsoft.com/office/powerpoint/2010/main" val="4262702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F687F-0ADC-4245-A7B2-8C84E58A7838}"/>
              </a:ext>
            </a:extLst>
          </p:cNvPr>
          <p:cNvSpPr>
            <a:spLocks noGrp="1"/>
          </p:cNvSpPr>
          <p:nvPr>
            <p:ph type="sldNum" sz="quarter" idx="12"/>
          </p:nvPr>
        </p:nvSpPr>
        <p:spPr/>
        <p:txBody>
          <a:bodyPr/>
          <a:lstStyle/>
          <a:p>
            <a:fld id="{A8160BDD-7155-D744-B749-9730458604AD}" type="slidenum">
              <a:rPr lang="en-US" smtClean="0"/>
              <a:pPr/>
              <a:t>49</a:t>
            </a:fld>
            <a:endParaRPr lang="en-US" dirty="0"/>
          </a:p>
        </p:txBody>
      </p:sp>
      <p:sp>
        <p:nvSpPr>
          <p:cNvPr id="3" name="Content Placeholder 2">
            <a:extLst>
              <a:ext uri="{FF2B5EF4-FFF2-40B4-BE49-F238E27FC236}">
                <a16:creationId xmlns:a16="http://schemas.microsoft.com/office/drawing/2014/main" id="{05C80177-767A-4828-A680-A05F337D7548}"/>
              </a:ext>
            </a:extLst>
          </p:cNvPr>
          <p:cNvSpPr>
            <a:spLocks noGrp="1"/>
          </p:cNvSpPr>
          <p:nvPr>
            <p:ph idx="1"/>
          </p:nvPr>
        </p:nvSpPr>
        <p:spPr>
          <a:xfrm>
            <a:off x="341925" y="1302040"/>
            <a:ext cx="8460150" cy="5251160"/>
          </a:xfrm>
        </p:spPr>
        <p:txBody>
          <a:bodyPr>
            <a:normAutofit fontScale="85000" lnSpcReduction="20000"/>
          </a:bodyPr>
          <a:lstStyle/>
          <a:p>
            <a:r>
              <a:rPr lang="en-US" dirty="0"/>
              <a:t>An effective defense:</a:t>
            </a:r>
          </a:p>
          <a:p>
            <a:pPr lvl="1"/>
            <a:r>
              <a:rPr lang="en-US" dirty="0"/>
              <a:t>Requires more than individual countermeasures.</a:t>
            </a:r>
          </a:p>
          <a:p>
            <a:pPr lvl="1"/>
            <a:r>
              <a:rPr lang="en-US" dirty="0"/>
              <a:t>Requires you to manage security of the whole system—including the application, the host environment (e.g., a web application server), users, physical security of the users' computers.</a:t>
            </a:r>
          </a:p>
          <a:p>
            <a:r>
              <a:rPr lang="en-US" dirty="0"/>
              <a:t>Example:</a:t>
            </a:r>
          </a:p>
          <a:p>
            <a:pPr lvl="1"/>
            <a:r>
              <a:rPr lang="en-US" dirty="0"/>
              <a:t>You provide authentication and access control features in the software.</a:t>
            </a:r>
          </a:p>
          <a:p>
            <a:pPr lvl="1"/>
            <a:r>
              <a:rPr lang="en-US" dirty="0"/>
              <a:t>User walks away while logged in to computer.</a:t>
            </a:r>
          </a:p>
          <a:p>
            <a:pPr lvl="1"/>
            <a:r>
              <a:rPr lang="en-US" dirty="0"/>
              <a:t>Attacker would have access to the system despite the security features you provided.</a:t>
            </a:r>
          </a:p>
          <a:p>
            <a:r>
              <a:rPr lang="en-US" dirty="0"/>
              <a:t>Software can:</a:t>
            </a:r>
          </a:p>
          <a:p>
            <a:pPr lvl="1"/>
            <a:r>
              <a:rPr lang="en-US" dirty="0"/>
              <a:t>Defend against many types of risks.</a:t>
            </a:r>
          </a:p>
          <a:p>
            <a:pPr lvl="1"/>
            <a:r>
              <a:rPr lang="en-US" dirty="0"/>
              <a:t>Monitor some user behavior.</a:t>
            </a:r>
          </a:p>
          <a:p>
            <a:pPr lvl="1"/>
            <a:r>
              <a:rPr lang="en-US" dirty="0"/>
              <a:t>Detect some host system and network configuration problems.</a:t>
            </a:r>
          </a:p>
          <a:p>
            <a:pPr lvl="1"/>
            <a:r>
              <a:rPr lang="en-US" dirty="0"/>
              <a:t>Provide appropriate security controls.</a:t>
            </a:r>
          </a:p>
          <a:p>
            <a:r>
              <a:rPr lang="en-US" dirty="0"/>
              <a:t>Software cannot:</a:t>
            </a:r>
          </a:p>
          <a:p>
            <a:pPr lvl="1"/>
            <a:r>
              <a:rPr lang="en-US" dirty="0"/>
              <a:t>Completely control user behavior or the configuration of systems it runs on.</a:t>
            </a:r>
          </a:p>
          <a:p>
            <a:r>
              <a:rPr lang="en-US" dirty="0"/>
              <a:t>The extent of the software developer’s influence depends on the situation.</a:t>
            </a:r>
          </a:p>
          <a:p>
            <a:pPr lvl="1"/>
            <a:r>
              <a:rPr lang="en-US" dirty="0"/>
              <a:t>You may have some influence outside of the software if:</a:t>
            </a:r>
          </a:p>
          <a:p>
            <a:pPr lvl="2"/>
            <a:r>
              <a:rPr lang="en-US" dirty="0"/>
              <a:t>You are developing custom applications for a business.</a:t>
            </a:r>
          </a:p>
          <a:p>
            <a:pPr lvl="2"/>
            <a:r>
              <a:rPr lang="en-US" dirty="0"/>
              <a:t>You have some direct contact with your user base.</a:t>
            </a:r>
          </a:p>
          <a:p>
            <a:pPr lvl="2"/>
            <a:r>
              <a:rPr lang="en-US" dirty="0"/>
              <a:t>You have some influence over security policies enforced within the business. </a:t>
            </a:r>
          </a:p>
          <a:p>
            <a:pPr lvl="1"/>
            <a:r>
              <a:rPr lang="en-US" dirty="0"/>
              <a:t>You may have little or no influence outside of the software if:</a:t>
            </a:r>
          </a:p>
          <a:p>
            <a:pPr lvl="2"/>
            <a:r>
              <a:rPr lang="en-US" dirty="0"/>
              <a:t>You are releasing apps in a mobile app store.</a:t>
            </a:r>
          </a:p>
          <a:p>
            <a:pPr lvl="2"/>
            <a:r>
              <a:rPr lang="en-US" dirty="0"/>
              <a:t>Your software isn't installed or directly used by customers (embedded software, for example).</a:t>
            </a:r>
          </a:p>
        </p:txBody>
      </p:sp>
      <p:sp>
        <p:nvSpPr>
          <p:cNvPr id="4" name="Title 3">
            <a:extLst>
              <a:ext uri="{FF2B5EF4-FFF2-40B4-BE49-F238E27FC236}">
                <a16:creationId xmlns:a16="http://schemas.microsoft.com/office/drawing/2014/main" id="{5CC69A69-F8E6-4626-B9CD-CB50B8AA9047}"/>
              </a:ext>
            </a:extLst>
          </p:cNvPr>
          <p:cNvSpPr>
            <a:spLocks noGrp="1"/>
          </p:cNvSpPr>
          <p:nvPr>
            <p:ph type="title"/>
          </p:nvPr>
        </p:nvSpPr>
        <p:spPr/>
        <p:txBody>
          <a:bodyPr/>
          <a:lstStyle/>
          <a:p>
            <a:r>
              <a:rPr lang="en-US" dirty="0"/>
              <a:t>The Responsibility for Risk Management</a:t>
            </a:r>
          </a:p>
        </p:txBody>
      </p:sp>
    </p:spTree>
    <p:extLst>
      <p:ext uri="{BB962C8B-B14F-4D97-AF65-F5344CB8AC3E}">
        <p14:creationId xmlns:p14="http://schemas.microsoft.com/office/powerpoint/2010/main" val="377006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a:t>
            </a:fld>
            <a:endParaRPr lang="en-US" dirty="0"/>
          </a:p>
        </p:txBody>
      </p:sp>
      <p:sp>
        <p:nvSpPr>
          <p:cNvPr id="3" name="Content Placeholder 2"/>
          <p:cNvSpPr>
            <a:spLocks noGrp="1"/>
          </p:cNvSpPr>
          <p:nvPr>
            <p:ph idx="1"/>
          </p:nvPr>
        </p:nvSpPr>
        <p:spPr/>
        <p:txBody>
          <a:bodyPr>
            <a:normAutofit lnSpcReduction="10000"/>
          </a:bodyPr>
          <a:lstStyle/>
          <a:p>
            <a:r>
              <a:rPr lang="en-US" dirty="0"/>
              <a:t>Ten principles for the design of secure software, based on two primary sources:</a:t>
            </a:r>
          </a:p>
          <a:p>
            <a:pPr lvl="1"/>
            <a:r>
              <a:rPr lang="en-US" dirty="0"/>
              <a:t>“The Protection of Information in Computer Systems”</a:t>
            </a:r>
          </a:p>
          <a:p>
            <a:pPr lvl="2"/>
            <a:r>
              <a:rPr lang="en-US" dirty="0"/>
              <a:t>1975 paper by Jerome H. Saltzer and Michael D. Schroeder</a:t>
            </a:r>
          </a:p>
          <a:p>
            <a:pPr lvl="1"/>
            <a:r>
              <a:rPr lang="en-US" i="1" dirty="0"/>
              <a:t>Writing Secure Code</a:t>
            </a:r>
            <a:r>
              <a:rPr lang="en-US" dirty="0"/>
              <a:t> </a:t>
            </a:r>
          </a:p>
          <a:p>
            <a:pPr lvl="2"/>
            <a:r>
              <a:rPr lang="en-US" dirty="0"/>
              <a:t>2001 book by Howard and Le Blanc</a:t>
            </a:r>
            <a:br>
              <a:rPr lang="en-US" dirty="0"/>
            </a:br>
            <a:endParaRPr lang="en-US" dirty="0"/>
          </a:p>
          <a:p>
            <a:r>
              <a:rPr lang="en-US" dirty="0"/>
              <a:t>The principles:</a:t>
            </a:r>
          </a:p>
          <a:p>
            <a:pPr lvl="1"/>
            <a:r>
              <a:rPr lang="en-US" dirty="0"/>
              <a:t>Minimize attack surface area.</a:t>
            </a:r>
          </a:p>
          <a:p>
            <a:pPr lvl="1"/>
            <a:r>
              <a:rPr lang="en-US" dirty="0"/>
              <a:t>Establish secure defaults.</a:t>
            </a:r>
          </a:p>
          <a:p>
            <a:pPr lvl="1"/>
            <a:r>
              <a:rPr lang="en-US" dirty="0"/>
              <a:t>Least privilege.</a:t>
            </a:r>
          </a:p>
          <a:p>
            <a:pPr lvl="1"/>
            <a:r>
              <a:rPr lang="en-US" dirty="0"/>
              <a:t>Defense in depth.</a:t>
            </a:r>
          </a:p>
          <a:p>
            <a:pPr lvl="1"/>
            <a:r>
              <a:rPr lang="en-US" dirty="0"/>
              <a:t>Fail securely.</a:t>
            </a:r>
          </a:p>
          <a:p>
            <a:pPr lvl="1"/>
            <a:r>
              <a:rPr lang="en-US" dirty="0"/>
              <a:t>Don't trust services.</a:t>
            </a:r>
          </a:p>
          <a:p>
            <a:pPr lvl="1"/>
            <a:r>
              <a:rPr lang="en-US" dirty="0"/>
              <a:t>Separation of duties.</a:t>
            </a:r>
          </a:p>
          <a:p>
            <a:pPr lvl="1"/>
            <a:r>
              <a:rPr lang="en-US" dirty="0"/>
              <a:t>Avoid security by obscurity.</a:t>
            </a:r>
          </a:p>
          <a:p>
            <a:pPr lvl="1"/>
            <a:r>
              <a:rPr lang="en-US" dirty="0"/>
              <a:t>Keep security simple.</a:t>
            </a:r>
          </a:p>
          <a:p>
            <a:pPr lvl="1"/>
            <a:r>
              <a:rPr lang="en-US" dirty="0"/>
              <a:t>Fix security issues correctly.</a:t>
            </a:r>
          </a:p>
        </p:txBody>
      </p:sp>
      <p:sp>
        <p:nvSpPr>
          <p:cNvPr id="4" name="Title 3"/>
          <p:cNvSpPr>
            <a:spLocks noGrp="1"/>
          </p:cNvSpPr>
          <p:nvPr>
            <p:ph type="title"/>
          </p:nvPr>
        </p:nvSpPr>
        <p:spPr/>
        <p:txBody>
          <a:bodyPr/>
          <a:lstStyle/>
          <a:p>
            <a:r>
              <a:rPr lang="en-US" dirty="0"/>
              <a:t>OWASP Security Design Principles</a:t>
            </a:r>
          </a:p>
        </p:txBody>
      </p:sp>
      <p:grpSp>
        <p:nvGrpSpPr>
          <p:cNvPr id="6" name="Group 5">
            <a:extLst>
              <a:ext uri="{FF2B5EF4-FFF2-40B4-BE49-F238E27FC236}">
                <a16:creationId xmlns:a16="http://schemas.microsoft.com/office/drawing/2014/main" id="{4E0B3551-8D5E-4913-A278-09676BB060F8}"/>
              </a:ext>
            </a:extLst>
          </p:cNvPr>
          <p:cNvGrpSpPr/>
          <p:nvPr/>
        </p:nvGrpSpPr>
        <p:grpSpPr>
          <a:xfrm>
            <a:off x="4950826" y="2230975"/>
            <a:ext cx="4007168" cy="4579620"/>
            <a:chOff x="4950826" y="2230975"/>
            <a:chExt cx="4007168" cy="4579620"/>
          </a:xfrm>
        </p:grpSpPr>
        <p:pic>
          <p:nvPicPr>
            <p:cNvPr id="3074" name="Picture 2" descr="Image result for security design png">
              <a:extLst>
                <a:ext uri="{FF2B5EF4-FFF2-40B4-BE49-F238E27FC236}">
                  <a16:creationId xmlns:a16="http://schemas.microsoft.com/office/drawing/2014/main" id="{1D5BF8D5-5E6A-48DA-9B3C-C0B640409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B51F025-78D2-45CB-8A40-CD4F2C60DD88}"/>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Tree>
    <p:extLst>
      <p:ext uri="{BB962C8B-B14F-4D97-AF65-F5344CB8AC3E}">
        <p14:creationId xmlns:p14="http://schemas.microsoft.com/office/powerpoint/2010/main" val="2587092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DA1344-63A8-4F50-8C15-8EB300F5FFD6}"/>
              </a:ext>
            </a:extLst>
          </p:cNvPr>
          <p:cNvSpPr>
            <a:spLocks noGrp="1"/>
          </p:cNvSpPr>
          <p:nvPr>
            <p:ph type="sldNum" sz="quarter" idx="12"/>
          </p:nvPr>
        </p:nvSpPr>
        <p:spPr/>
        <p:txBody>
          <a:bodyPr/>
          <a:lstStyle/>
          <a:p>
            <a:fld id="{A8160BDD-7155-D744-B749-9730458604AD}" type="slidenum">
              <a:rPr lang="en-US" smtClean="0"/>
              <a:pPr/>
              <a:t>50</a:t>
            </a:fld>
            <a:endParaRPr lang="en-US" dirty="0"/>
          </a:p>
        </p:txBody>
      </p:sp>
      <p:sp>
        <p:nvSpPr>
          <p:cNvPr id="3" name="Content Placeholder 2">
            <a:extLst>
              <a:ext uri="{FF2B5EF4-FFF2-40B4-BE49-F238E27FC236}">
                <a16:creationId xmlns:a16="http://schemas.microsoft.com/office/drawing/2014/main" id="{8691199E-0229-4F2F-9B0C-ED329F809D1A}"/>
              </a:ext>
            </a:extLst>
          </p:cNvPr>
          <p:cNvSpPr>
            <a:spLocks noGrp="1"/>
          </p:cNvSpPr>
          <p:nvPr>
            <p:ph idx="1"/>
          </p:nvPr>
        </p:nvSpPr>
        <p:spPr/>
        <p:txBody>
          <a:bodyPr/>
          <a:lstStyle/>
          <a:p>
            <a:r>
              <a:rPr lang="en-US" dirty="0"/>
              <a:t>Even without complete control over user behavior, you might be able to:</a:t>
            </a:r>
          </a:p>
          <a:p>
            <a:pPr lvl="1"/>
            <a:r>
              <a:rPr lang="en-US" dirty="0"/>
              <a:t>Provide documentation (Help system, for example) and messaging (prompts and warnings) within the software to advise users on security practices.</a:t>
            </a:r>
          </a:p>
          <a:p>
            <a:pPr lvl="1"/>
            <a:r>
              <a:rPr lang="en-US" dirty="0"/>
              <a:t>Provide security configuration checks within installation scripts and documentation.</a:t>
            </a:r>
          </a:p>
          <a:p>
            <a:pPr lvl="1"/>
            <a:r>
              <a:rPr lang="en-US" dirty="0"/>
              <a:t>If you're developing custom software for an organization, work with other groups in the organization to provide end-user training, influence company security policies, ensure appropriate firewall and malware protection is in place, and so forth.</a:t>
            </a:r>
          </a:p>
        </p:txBody>
      </p:sp>
      <p:sp>
        <p:nvSpPr>
          <p:cNvPr id="4" name="Title 3">
            <a:extLst>
              <a:ext uri="{FF2B5EF4-FFF2-40B4-BE49-F238E27FC236}">
                <a16:creationId xmlns:a16="http://schemas.microsoft.com/office/drawing/2014/main" id="{4717C573-80C1-4C93-BA5F-9153DBF2FFCE}"/>
              </a:ext>
            </a:extLst>
          </p:cNvPr>
          <p:cNvSpPr>
            <a:spLocks noGrp="1"/>
          </p:cNvSpPr>
          <p:nvPr>
            <p:ph type="title"/>
          </p:nvPr>
        </p:nvSpPr>
        <p:spPr/>
        <p:txBody>
          <a:bodyPr/>
          <a:lstStyle/>
          <a:p>
            <a:r>
              <a:rPr lang="en-US" dirty="0"/>
              <a:t>Manage Risks Outside Your Direct Control</a:t>
            </a:r>
          </a:p>
        </p:txBody>
      </p:sp>
      <p:pic>
        <p:nvPicPr>
          <p:cNvPr id="7" name="Picture 6" descr="Image result for checklist png">
            <a:extLst>
              <a:ext uri="{FF2B5EF4-FFF2-40B4-BE49-F238E27FC236}">
                <a16:creationId xmlns:a16="http://schemas.microsoft.com/office/drawing/2014/main" id="{DC114C16-FD14-45F6-919F-BA09F2073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143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BC66C-4787-4EAC-94EE-6E97D15313F7}"/>
              </a:ext>
            </a:extLst>
          </p:cNvPr>
          <p:cNvSpPr>
            <a:spLocks noGrp="1"/>
          </p:cNvSpPr>
          <p:nvPr>
            <p:ph type="sldNum" sz="quarter" idx="12"/>
          </p:nvPr>
        </p:nvSpPr>
        <p:spPr/>
        <p:txBody>
          <a:bodyPr/>
          <a:lstStyle/>
          <a:p>
            <a:fld id="{A8160BDD-7155-D744-B749-9730458604AD}" type="slidenum">
              <a:rPr lang="en-US" smtClean="0"/>
              <a:pPr/>
              <a:t>51</a:t>
            </a:fld>
            <a:endParaRPr lang="en-US" dirty="0"/>
          </a:p>
        </p:txBody>
      </p:sp>
      <p:sp>
        <p:nvSpPr>
          <p:cNvPr id="3" name="Content Placeholder 2">
            <a:extLst>
              <a:ext uri="{FF2B5EF4-FFF2-40B4-BE49-F238E27FC236}">
                <a16:creationId xmlns:a16="http://schemas.microsoft.com/office/drawing/2014/main" id="{1467F997-B2C0-4DE9-94B1-897C29C89458}"/>
              </a:ext>
            </a:extLst>
          </p:cNvPr>
          <p:cNvSpPr>
            <a:spLocks noGrp="1"/>
          </p:cNvSpPr>
          <p:nvPr>
            <p:ph idx="1"/>
          </p:nvPr>
        </p:nvSpPr>
        <p:spPr/>
        <p:txBody>
          <a:bodyPr/>
          <a:lstStyle/>
          <a:p>
            <a:r>
              <a:rPr lang="en-US" dirty="0"/>
              <a:t>In this step, you'll identify how you will:</a:t>
            </a:r>
          </a:p>
          <a:p>
            <a:pPr lvl="1"/>
            <a:r>
              <a:rPr lang="en-US" dirty="0"/>
              <a:t>Avoid certain threats entirely, or </a:t>
            </a:r>
          </a:p>
          <a:p>
            <a:pPr lvl="1"/>
            <a:r>
              <a:rPr lang="en-US" dirty="0"/>
              <a:t>Apply countermeasures for those threats you cannot avoid</a:t>
            </a:r>
          </a:p>
          <a:p>
            <a:r>
              <a:rPr lang="en-US" dirty="0"/>
              <a:t>There are lists of countermeasures for common threats.</a:t>
            </a:r>
          </a:p>
          <a:p>
            <a:pPr lvl="1"/>
            <a:r>
              <a:rPr lang="en-US" dirty="0"/>
              <a:t>MITRE's CAPEC includes strategies for solving and mitigating the different types of attacks described in the list.</a:t>
            </a:r>
          </a:p>
          <a:p>
            <a:pPr lvl="1"/>
            <a:r>
              <a:rPr lang="en-US" dirty="0"/>
              <a:t>OWASP Top 10 and other resources on the OWASP website provide good countermeasure strategies and example code.</a:t>
            </a:r>
          </a:p>
          <a:p>
            <a:pPr lvl="1"/>
            <a:r>
              <a:rPr lang="en-US" dirty="0"/>
              <a:t>Community sites for operating systems, development platforms, and tools, also provide examples of countermeasures in various programming languages.</a:t>
            </a:r>
          </a:p>
        </p:txBody>
      </p:sp>
      <p:sp>
        <p:nvSpPr>
          <p:cNvPr id="4" name="Title 3">
            <a:extLst>
              <a:ext uri="{FF2B5EF4-FFF2-40B4-BE49-F238E27FC236}">
                <a16:creationId xmlns:a16="http://schemas.microsoft.com/office/drawing/2014/main" id="{ABFCF00A-843B-4C29-852E-88207FE682F1}"/>
              </a:ext>
            </a:extLst>
          </p:cNvPr>
          <p:cNvSpPr>
            <a:spLocks noGrp="1"/>
          </p:cNvSpPr>
          <p:nvPr>
            <p:ph type="title"/>
          </p:nvPr>
        </p:nvSpPr>
        <p:spPr/>
        <p:txBody>
          <a:bodyPr/>
          <a:lstStyle/>
          <a:p>
            <a:r>
              <a:rPr lang="en-US" dirty="0"/>
              <a:t>Step 4: Counter Each Threat</a:t>
            </a:r>
          </a:p>
        </p:txBody>
      </p:sp>
    </p:spTree>
    <p:extLst>
      <p:ext uri="{BB962C8B-B14F-4D97-AF65-F5344CB8AC3E}">
        <p14:creationId xmlns:p14="http://schemas.microsoft.com/office/powerpoint/2010/main" val="1177967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D0FB52-C100-46B9-A95F-D6D3A8396F2C}"/>
              </a:ext>
            </a:extLst>
          </p:cNvPr>
          <p:cNvSpPr>
            <a:spLocks noGrp="1"/>
          </p:cNvSpPr>
          <p:nvPr>
            <p:ph type="sldNum" sz="quarter" idx="12"/>
          </p:nvPr>
        </p:nvSpPr>
        <p:spPr/>
        <p:txBody>
          <a:bodyPr/>
          <a:lstStyle/>
          <a:p>
            <a:fld id="{A8160BDD-7155-D744-B749-9730458604AD}" type="slidenum">
              <a:rPr lang="en-US" smtClean="0"/>
              <a:pPr/>
              <a:t>52</a:t>
            </a:fld>
            <a:endParaRPr lang="en-US" dirty="0"/>
          </a:p>
        </p:txBody>
      </p:sp>
      <p:sp>
        <p:nvSpPr>
          <p:cNvPr id="4" name="Title 3">
            <a:extLst>
              <a:ext uri="{FF2B5EF4-FFF2-40B4-BE49-F238E27FC236}">
                <a16:creationId xmlns:a16="http://schemas.microsoft.com/office/drawing/2014/main" id="{86F7E014-CEAE-4E88-B5C6-32D01E83B765}"/>
              </a:ext>
            </a:extLst>
          </p:cNvPr>
          <p:cNvSpPr>
            <a:spLocks noGrp="1"/>
          </p:cNvSpPr>
          <p:nvPr>
            <p:ph type="title"/>
          </p:nvPr>
        </p:nvSpPr>
        <p:spPr/>
        <p:txBody>
          <a:bodyPr/>
          <a:lstStyle/>
          <a:p>
            <a:r>
              <a:rPr lang="en-US" dirty="0"/>
              <a:t>Countermeasures</a:t>
            </a:r>
          </a:p>
        </p:txBody>
      </p:sp>
      <p:graphicFrame>
        <p:nvGraphicFramePr>
          <p:cNvPr id="5" name="Group 23">
            <a:extLst>
              <a:ext uri="{FF2B5EF4-FFF2-40B4-BE49-F238E27FC236}">
                <a16:creationId xmlns:a16="http://schemas.microsoft.com/office/drawing/2014/main" id="{53944DF3-EBB7-4F7A-A606-BFBEA36001B2}"/>
              </a:ext>
            </a:extLst>
          </p:cNvPr>
          <p:cNvGraphicFramePr>
            <a:graphicFrameLocks noGrp="1"/>
          </p:cNvGraphicFramePr>
          <p:nvPr>
            <p:ph idx="1"/>
          </p:nvPr>
        </p:nvGraphicFramePr>
        <p:xfrm>
          <a:off x="133546" y="1047946"/>
          <a:ext cx="8915400" cy="5382768"/>
        </p:xfrm>
        <a:graphic>
          <a:graphicData uri="http://schemas.openxmlformats.org/drawingml/2006/table">
            <a:tbl>
              <a:tblPr/>
              <a:tblGrid>
                <a:gridCol w="1724022">
                  <a:extLst>
                    <a:ext uri="{9D8B030D-6E8A-4147-A177-3AD203B41FA5}">
                      <a16:colId xmlns:a16="http://schemas.microsoft.com/office/drawing/2014/main" val="20000"/>
                    </a:ext>
                  </a:extLst>
                </a:gridCol>
                <a:gridCol w="3535825">
                  <a:extLst>
                    <a:ext uri="{9D8B030D-6E8A-4147-A177-3AD203B41FA5}">
                      <a16:colId xmlns:a16="http://schemas.microsoft.com/office/drawing/2014/main" val="20001"/>
                    </a:ext>
                  </a:extLst>
                </a:gridCol>
                <a:gridCol w="3655553">
                  <a:extLst>
                    <a:ext uri="{9D8B030D-6E8A-4147-A177-3AD203B41FA5}">
                      <a16:colId xmlns:a16="http://schemas.microsoft.com/office/drawing/2014/main" val="4121561754"/>
                    </a:ext>
                  </a:extLst>
                </a:gridCol>
              </a:tblGrid>
              <a:tr h="15336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Calibri"/>
                          <a:cs typeface="Calibri"/>
                        </a:rPr>
                        <a:t>Exploit Type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gridSpan="2">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Calibri"/>
                        </a:rPr>
                        <a:t>Countermeasures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hMerge="1">
                  <a:txBody>
                    <a:bodyPr/>
                    <a:lstStyle/>
                    <a:p>
                      <a:endParaRPr lang="en-US"/>
                    </a:p>
                  </a:txBody>
                  <a:tcPr/>
                </a:tc>
                <a:extLst>
                  <a:ext uri="{0D108BD9-81ED-4DB2-BD59-A6C34878D82A}">
                    <a16:rowId xmlns:a16="http://schemas.microsoft.com/office/drawing/2014/main" val="10000"/>
                  </a:ext>
                </a:extLst>
              </a:tr>
              <a:tr h="25765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0" i="0" u="none" strike="noStrike" kern="1200" cap="none" normalizeH="0" baseline="0" dirty="0">
                          <a:ln>
                            <a:noFill/>
                          </a:ln>
                          <a:solidFill>
                            <a:schemeClr val="tx1"/>
                          </a:solidFill>
                          <a:effectLst/>
                          <a:latin typeface="Calibri"/>
                          <a:ea typeface="+mn-ea"/>
                          <a:cs typeface="Calibri"/>
                        </a:rPr>
                        <a:t>Spoofing Identity</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endParaRPr kumimoji="0" lang="en-US" sz="1400" b="1"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Use strong authentication</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Protect sensitive information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Don't store sensitive information in cleartext</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Protect authentication cookies with encryption (by using SSL, for example)</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endParaRPr kumimoji="0" lang="en-US" sz="1400" b="0"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10233">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0" i="0" u="none" strike="noStrike" kern="1200" cap="none" normalizeH="0" baseline="0" dirty="0">
                          <a:ln>
                            <a:noFill/>
                          </a:ln>
                          <a:solidFill>
                            <a:schemeClr val="tx1"/>
                          </a:solidFill>
                          <a:effectLst/>
                          <a:latin typeface="+mn-lt"/>
                          <a:ea typeface="+mn-ea"/>
                          <a:cs typeface="Calibri"/>
                        </a:rPr>
                        <a:t>Tampering with Data</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endParaRPr kumimoji="0" lang="en-US" sz="1400" b="0"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Use strong authorization</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Use data hashing</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Use digital signatures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Use message integrity codes (MICs—also called message authentication codes, or MACs)</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Use tamper resistant protocols across communication links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99284244"/>
                  </a:ext>
                </a:extLst>
              </a:tr>
              <a:tr h="161251">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0" i="0" u="none" strike="noStrike" kern="1200" cap="none" normalizeH="0" baseline="0" dirty="0">
                          <a:ln>
                            <a:noFill/>
                          </a:ln>
                          <a:solidFill>
                            <a:schemeClr val="tx1"/>
                          </a:solidFill>
                          <a:effectLst/>
                          <a:latin typeface="+mn-lt"/>
                          <a:ea typeface="+mn-ea"/>
                          <a:cs typeface="Calibri"/>
                        </a:rPr>
                        <a:t>Repudiation</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endParaRPr kumimoji="0" lang="en-US" sz="1400" b="0"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Use digital signatures</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Use timestamps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mn-lt"/>
                          <a:ea typeface="+mn-ea"/>
                          <a:cs typeface="Calibri"/>
                        </a:rPr>
                        <a:t>Create secure audit trails</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endParaRPr kumimoji="0" lang="en-US" sz="1400" b="0" i="0" u="none" strike="noStrike" kern="1200" cap="none" normalizeH="0" baseline="0" dirty="0">
                        <a:ln>
                          <a:noFill/>
                        </a:ln>
                        <a:solidFill>
                          <a:schemeClr val="tx1"/>
                        </a:solidFill>
                        <a:effectLst/>
                        <a:latin typeface="+mn-lt"/>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48991080"/>
                  </a:ext>
                </a:extLst>
              </a:tr>
              <a:tr h="268168">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0" i="0" u="none" strike="noStrike" kern="1200" cap="none" normalizeH="0" baseline="0" dirty="0">
                          <a:ln>
                            <a:noFill/>
                          </a:ln>
                          <a:solidFill>
                            <a:schemeClr val="tx1"/>
                          </a:solidFill>
                          <a:effectLst/>
                          <a:latin typeface="+mn-lt"/>
                          <a:ea typeface="+mn-ea"/>
                          <a:cs typeface="Calibri"/>
                        </a:rPr>
                        <a:t>Information Disclosure</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endParaRPr kumimoji="0" lang="en-US" sz="1400" b="0"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Use strong authorization</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Use privacy-enhanced communication protocols</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Use strong encryption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Protect sensitive information</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Don't store sensitive information</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Don't store sensitive information in cleartext</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endParaRPr kumimoji="0" lang="en-US" sz="1400" b="0" i="0" u="none" strike="noStrike" kern="1200" cap="none" normalizeH="0" baseline="0" dirty="0">
                        <a:ln>
                          <a:noFill/>
                        </a:ln>
                        <a:solidFill>
                          <a:schemeClr val="tx1"/>
                        </a:solidFill>
                        <a:effectLst/>
                        <a:latin typeface="+mn-lt"/>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237113336"/>
                  </a:ext>
                </a:extLst>
              </a:tr>
              <a:tr h="268168">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0" i="0" u="none" strike="noStrike" kern="1200" cap="none" normalizeH="0" baseline="0" dirty="0">
                          <a:ln>
                            <a:noFill/>
                          </a:ln>
                          <a:solidFill>
                            <a:schemeClr val="tx1"/>
                          </a:solidFill>
                          <a:effectLst/>
                          <a:latin typeface="+mn-lt"/>
                          <a:ea typeface="+mn-ea"/>
                          <a:cs typeface="Calibri"/>
                        </a:rPr>
                        <a:t>Denial of Service (DoS)</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endParaRPr kumimoji="0" lang="en-US" sz="1400" b="0" i="0" u="none" strike="noStrike" kern="1200" cap="none" normalizeH="0" baseline="0" dirty="0">
                        <a:ln>
                          <a:noFill/>
                        </a:ln>
                        <a:solidFill>
                          <a:schemeClr val="tx1"/>
                        </a:solidFill>
                        <a:effectLst/>
                        <a:latin typeface="Calibri"/>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mn-lt"/>
                          <a:ea typeface="+mn-ea"/>
                          <a:cs typeface="Calibri"/>
                        </a:rPr>
                        <a:t>Appropriate authentication</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mn-lt"/>
                          <a:ea typeface="+mn-ea"/>
                          <a:cs typeface="Calibri"/>
                        </a:rPr>
                        <a:t>Appropriate authorization</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endParaRPr kumimoji="0" lang="en-US" sz="1400" b="0" i="0" u="none" strike="noStrike" kern="1200" cap="none" normalizeH="0" baseline="0" dirty="0">
                        <a:ln>
                          <a:noFill/>
                        </a:ln>
                        <a:solidFill>
                          <a:schemeClr val="tx1"/>
                        </a:solidFill>
                        <a:effectLst/>
                        <a:latin typeface="+mn-lt"/>
                        <a:ea typeface="+mn-ea"/>
                        <a:cs typeface="Calibri"/>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mn-lt"/>
                          <a:ea typeface="+mn-ea"/>
                          <a:cs typeface="Calibri"/>
                        </a:rPr>
                        <a:t>Validate and filter inputs</a:t>
                      </a:r>
                    </a:p>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mn-lt"/>
                          <a:ea typeface="+mn-ea"/>
                          <a:cs typeface="Calibri"/>
                        </a:rPr>
                        <a:t>Use resource and bandwidth throttling to limit usage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67668040"/>
                  </a:ext>
                </a:extLst>
              </a:tr>
              <a:tr h="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0" i="0" u="none" strike="noStrike" kern="1200" cap="none" normalizeH="0" baseline="0" dirty="0">
                          <a:ln>
                            <a:noFill/>
                          </a:ln>
                          <a:solidFill>
                            <a:schemeClr val="tx1"/>
                          </a:solidFill>
                          <a:effectLst/>
                          <a:latin typeface="+mn-lt"/>
                          <a:ea typeface="+mn-ea"/>
                          <a:cs typeface="Calibri"/>
                        </a:rPr>
                        <a:t>Elevation of Privilege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Run with least privilege </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endParaRPr lang="en-US" sz="2000" dirty="0"/>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998280219"/>
                  </a:ext>
                </a:extLst>
              </a:tr>
            </a:tbl>
          </a:graphicData>
        </a:graphic>
      </p:graphicFrame>
    </p:spTree>
    <p:extLst>
      <p:ext uri="{BB962C8B-B14F-4D97-AF65-F5344CB8AC3E}">
        <p14:creationId xmlns:p14="http://schemas.microsoft.com/office/powerpoint/2010/main" val="496065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315200" y="5121808"/>
            <a:ext cx="1725124" cy="1630038"/>
          </a:xfrm>
          <a:prstGeom prst="rect">
            <a:avLst/>
          </a:prstGeom>
        </p:spPr>
      </p:pic>
      <p:sp>
        <p:nvSpPr>
          <p:cNvPr id="2" name="Slide Number Placeholder 1"/>
          <p:cNvSpPr>
            <a:spLocks noGrp="1"/>
          </p:cNvSpPr>
          <p:nvPr>
            <p:ph type="sldNum" sz="quarter" idx="12"/>
          </p:nvPr>
        </p:nvSpPr>
        <p:spPr/>
        <p:txBody>
          <a:bodyPr/>
          <a:lstStyle/>
          <a:p>
            <a:fld id="{A8160BDD-7155-D744-B749-9730458604AD}" type="slidenum">
              <a:rPr lang="en-US" smtClean="0"/>
              <a:pPr/>
              <a:t>53</a:t>
            </a:fld>
            <a:endParaRPr lang="en-US" dirty="0"/>
          </a:p>
        </p:txBody>
      </p:sp>
      <p:sp>
        <p:nvSpPr>
          <p:cNvPr id="3" name="Title 2"/>
          <p:cNvSpPr>
            <a:spLocks noGrp="1"/>
          </p:cNvSpPr>
          <p:nvPr>
            <p:ph type="title"/>
          </p:nvPr>
        </p:nvSpPr>
        <p:spPr/>
        <p:txBody>
          <a:bodyPr/>
          <a:lstStyle/>
          <a:p>
            <a:r>
              <a:rPr lang="en-US" dirty="0"/>
              <a:t>Activity: Identifying Threats and Countermeasures</a:t>
            </a:r>
          </a:p>
        </p:txBody>
      </p:sp>
      <p:grpSp>
        <p:nvGrpSpPr>
          <p:cNvPr id="6" name="Group 5"/>
          <p:cNvGrpSpPr/>
          <p:nvPr/>
        </p:nvGrpSpPr>
        <p:grpSpPr>
          <a:xfrm>
            <a:off x="359511" y="1243291"/>
            <a:ext cx="7527873" cy="4119304"/>
            <a:chOff x="-227257" y="1148312"/>
            <a:chExt cx="8412803" cy="4603544"/>
          </a:xfrm>
        </p:grpSpPr>
        <p:sp>
          <p:nvSpPr>
            <p:cNvPr id="7" name="Rectangle 6"/>
            <p:cNvSpPr/>
            <p:nvPr/>
          </p:nvSpPr>
          <p:spPr>
            <a:xfrm>
              <a:off x="336363" y="2177434"/>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End User</a:t>
              </a:r>
            </a:p>
          </p:txBody>
        </p:sp>
        <p:sp>
          <p:nvSpPr>
            <p:cNvPr id="8" name="Rectangle 7"/>
            <p:cNvSpPr/>
            <p:nvPr/>
          </p:nvSpPr>
          <p:spPr>
            <a:xfrm>
              <a:off x="326115" y="3813915"/>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Site Content Administrator</a:t>
              </a:r>
            </a:p>
          </p:txBody>
        </p:sp>
        <p:grpSp>
          <p:nvGrpSpPr>
            <p:cNvPr id="9" name="Group 8"/>
            <p:cNvGrpSpPr/>
            <p:nvPr/>
          </p:nvGrpSpPr>
          <p:grpSpPr>
            <a:xfrm>
              <a:off x="3002978" y="2585284"/>
              <a:ext cx="1588940" cy="1588940"/>
              <a:chOff x="2895600" y="2057400"/>
              <a:chExt cx="1066800" cy="1066800"/>
            </a:xfrm>
          </p:grpSpPr>
          <p:sp>
            <p:nvSpPr>
              <p:cNvPr id="48" name="Oval 47"/>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900" b="1" kern="0" dirty="0">
                  <a:latin typeface="Arial"/>
                </a:endParaRPr>
              </a:p>
            </p:txBody>
          </p:sp>
          <p:sp>
            <p:nvSpPr>
              <p:cNvPr id="49" name="Oval 48"/>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900" b="1" kern="0" dirty="0">
                    <a:latin typeface="Arial"/>
                  </a:rPr>
                  <a:t>Application</a:t>
                </a:r>
              </a:p>
              <a:p>
                <a:pPr algn="ctr" defTabSz="914400"/>
                <a:r>
                  <a:rPr lang="en-US" sz="900" b="1" kern="0" dirty="0">
                    <a:latin typeface="Arial"/>
                  </a:rPr>
                  <a:t>Server</a:t>
                </a:r>
              </a:p>
              <a:p>
                <a:pPr algn="ctr" defTabSz="914400"/>
                <a:r>
                  <a:rPr lang="en-US" sz="900" b="1" kern="0" dirty="0">
                    <a:latin typeface="Arial"/>
                  </a:rPr>
                  <a:t>(Node.js)</a:t>
                </a:r>
              </a:p>
            </p:txBody>
          </p:sp>
        </p:grpSp>
        <p:sp>
          <p:nvSpPr>
            <p:cNvPr id="10" name="Arc 9"/>
            <p:cNvSpPr/>
            <p:nvPr/>
          </p:nvSpPr>
          <p:spPr>
            <a:xfrm>
              <a:off x="504914" y="1148312"/>
              <a:ext cx="2168673" cy="4603544"/>
            </a:xfrm>
            <a:prstGeom prst="arc">
              <a:avLst>
                <a:gd name="adj1" fmla="val 16858567"/>
                <a:gd name="adj2" fmla="val 4703389"/>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1" name="Arc 10"/>
            <p:cNvSpPr/>
            <p:nvPr/>
          </p:nvSpPr>
          <p:spPr>
            <a:xfrm rot="16501038">
              <a:off x="1808472" y="1946049"/>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2" name="Arc 11"/>
            <p:cNvSpPr/>
            <p:nvPr/>
          </p:nvSpPr>
          <p:spPr>
            <a:xfrm rot="5685274">
              <a:off x="1904128" y="1566590"/>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3" name="Rectangle 12"/>
            <p:cNvSpPr/>
            <p:nvPr/>
          </p:nvSpPr>
          <p:spPr>
            <a:xfrm>
              <a:off x="1559082" y="2082881"/>
              <a:ext cx="786801" cy="257967"/>
            </a:xfrm>
            <a:prstGeom prst="rect">
              <a:avLst/>
            </a:prstGeom>
          </p:spPr>
          <p:txBody>
            <a:bodyPr wrap="none">
              <a:spAutoFit/>
            </a:bodyPr>
            <a:lstStyle/>
            <a:p>
              <a:pPr defTabSz="914400"/>
              <a:r>
                <a:rPr lang="en-US" sz="900" b="1" kern="0" dirty="0">
                  <a:latin typeface="Arial"/>
                </a:rPr>
                <a:t>Requests</a:t>
              </a:r>
            </a:p>
          </p:txBody>
        </p:sp>
        <p:sp>
          <p:nvSpPr>
            <p:cNvPr id="14" name="Rectangle 13"/>
            <p:cNvSpPr/>
            <p:nvPr/>
          </p:nvSpPr>
          <p:spPr>
            <a:xfrm>
              <a:off x="1539046" y="2785711"/>
              <a:ext cx="894288" cy="257967"/>
            </a:xfrm>
            <a:prstGeom prst="rect">
              <a:avLst/>
            </a:prstGeom>
          </p:spPr>
          <p:txBody>
            <a:bodyPr wrap="none">
              <a:spAutoFit/>
            </a:bodyPr>
            <a:lstStyle/>
            <a:p>
              <a:pPr defTabSz="914400"/>
              <a:r>
                <a:rPr lang="en-US" sz="900" b="1" kern="0" dirty="0">
                  <a:latin typeface="Arial"/>
                </a:rPr>
                <a:t>Responses</a:t>
              </a:r>
            </a:p>
          </p:txBody>
        </p:sp>
        <p:sp>
          <p:nvSpPr>
            <p:cNvPr id="15" name="Arc 14"/>
            <p:cNvSpPr/>
            <p:nvPr/>
          </p:nvSpPr>
          <p:spPr>
            <a:xfrm rot="15339464">
              <a:off x="1837187" y="3465883"/>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6" name="Arc 15"/>
            <p:cNvSpPr/>
            <p:nvPr/>
          </p:nvSpPr>
          <p:spPr>
            <a:xfrm rot="4459424">
              <a:off x="1799210" y="3074499"/>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7" name="Rectangle 16"/>
            <p:cNvSpPr/>
            <p:nvPr/>
          </p:nvSpPr>
          <p:spPr>
            <a:xfrm>
              <a:off x="1481787" y="3626607"/>
              <a:ext cx="786801" cy="257967"/>
            </a:xfrm>
            <a:prstGeom prst="rect">
              <a:avLst/>
            </a:prstGeom>
          </p:spPr>
          <p:txBody>
            <a:bodyPr wrap="none">
              <a:spAutoFit/>
            </a:bodyPr>
            <a:lstStyle/>
            <a:p>
              <a:pPr defTabSz="914400"/>
              <a:r>
                <a:rPr lang="en-US" sz="900" b="1" kern="0" dirty="0">
                  <a:latin typeface="Arial"/>
                </a:rPr>
                <a:t>Requests</a:t>
              </a:r>
            </a:p>
          </p:txBody>
        </p:sp>
        <p:sp>
          <p:nvSpPr>
            <p:cNvPr id="18" name="Rectangle 17"/>
            <p:cNvSpPr/>
            <p:nvPr/>
          </p:nvSpPr>
          <p:spPr>
            <a:xfrm>
              <a:off x="1583750" y="4380641"/>
              <a:ext cx="894288" cy="257967"/>
            </a:xfrm>
            <a:prstGeom prst="rect">
              <a:avLst/>
            </a:prstGeom>
          </p:spPr>
          <p:txBody>
            <a:bodyPr wrap="none">
              <a:spAutoFit/>
            </a:bodyPr>
            <a:lstStyle/>
            <a:p>
              <a:pPr defTabSz="914400"/>
              <a:r>
                <a:rPr lang="en-US" sz="900" b="1" kern="0" dirty="0">
                  <a:latin typeface="Arial"/>
                </a:rPr>
                <a:t>Responses</a:t>
              </a:r>
            </a:p>
          </p:txBody>
        </p:sp>
        <p:grpSp>
          <p:nvGrpSpPr>
            <p:cNvPr id="19" name="Group 18"/>
            <p:cNvGrpSpPr/>
            <p:nvPr/>
          </p:nvGrpSpPr>
          <p:grpSpPr>
            <a:xfrm>
              <a:off x="3901200" y="1152527"/>
              <a:ext cx="1219200" cy="685800"/>
              <a:chOff x="4729998" y="1980675"/>
              <a:chExt cx="1219200" cy="685800"/>
            </a:xfrm>
          </p:grpSpPr>
          <p:cxnSp>
            <p:nvCxnSpPr>
              <p:cNvPr id="45" name="Straight Connector 44"/>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Web page templates, images style sheets</a:t>
                </a:r>
              </a:p>
            </p:txBody>
          </p:sp>
          <p:cxnSp>
            <p:nvCxnSpPr>
              <p:cNvPr id="47" name="Straight Connector 46"/>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6119832" y="3090027"/>
              <a:ext cx="1232303" cy="1232303"/>
              <a:chOff x="2895600" y="2057400"/>
              <a:chExt cx="1066800" cy="1066800"/>
            </a:xfrm>
          </p:grpSpPr>
          <p:sp>
            <p:nvSpPr>
              <p:cNvPr id="43" name="Oval 42"/>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900" b="1" kern="0" dirty="0">
                  <a:latin typeface="Arial"/>
                </a:endParaRPr>
              </a:p>
            </p:txBody>
          </p:sp>
          <p:sp>
            <p:nvSpPr>
              <p:cNvPr id="44" name="Oval 43"/>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900" b="1" kern="0" dirty="0">
                    <a:latin typeface="Arial"/>
                  </a:rPr>
                  <a:t>Database Server</a:t>
                </a:r>
              </a:p>
            </p:txBody>
          </p:sp>
        </p:grpSp>
        <p:grpSp>
          <p:nvGrpSpPr>
            <p:cNvPr id="21" name="Group 20"/>
            <p:cNvGrpSpPr/>
            <p:nvPr/>
          </p:nvGrpSpPr>
          <p:grpSpPr>
            <a:xfrm>
              <a:off x="6956813" y="1418726"/>
              <a:ext cx="1219200" cy="685800"/>
              <a:chOff x="4729998" y="1980675"/>
              <a:chExt cx="1219200" cy="685800"/>
            </a:xfrm>
          </p:grpSpPr>
          <p:cxnSp>
            <p:nvCxnSpPr>
              <p:cNvPr id="40" name="Straight Connector 39"/>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Product Data in Database</a:t>
                </a:r>
              </a:p>
            </p:txBody>
          </p:sp>
          <p:cxnSp>
            <p:nvCxnSpPr>
              <p:cNvPr id="42" name="Straight Connector 41"/>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Arc 21"/>
            <p:cNvSpPr/>
            <p:nvPr/>
          </p:nvSpPr>
          <p:spPr>
            <a:xfrm rot="5400000" flipH="1">
              <a:off x="788329" y="2253778"/>
              <a:ext cx="1482289" cy="3513462"/>
            </a:xfrm>
            <a:prstGeom prst="arc">
              <a:avLst>
                <a:gd name="adj1" fmla="val 17842670"/>
                <a:gd name="adj2" fmla="val 4220416"/>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23" name="Rectangle 22"/>
            <p:cNvSpPr/>
            <p:nvPr/>
          </p:nvSpPr>
          <p:spPr>
            <a:xfrm>
              <a:off x="711240" y="3007054"/>
              <a:ext cx="1417389" cy="257967"/>
            </a:xfrm>
            <a:prstGeom prst="rect">
              <a:avLst/>
            </a:prstGeom>
          </p:spPr>
          <p:txBody>
            <a:bodyPr wrap="none">
              <a:spAutoFit/>
            </a:bodyPr>
            <a:lstStyle/>
            <a:p>
              <a:pPr defTabSz="914400"/>
              <a:r>
                <a:rPr lang="en-US" sz="900" b="1" kern="0" dirty="0">
                  <a:solidFill>
                    <a:srgbClr val="01A1DD"/>
                  </a:solidFill>
                  <a:latin typeface="Arial"/>
                </a:rPr>
                <a:t>End User Privileges</a:t>
              </a:r>
            </a:p>
          </p:txBody>
        </p:sp>
        <p:sp>
          <p:nvSpPr>
            <p:cNvPr id="24" name="Rectangle 23"/>
            <p:cNvSpPr/>
            <p:nvPr/>
          </p:nvSpPr>
          <p:spPr>
            <a:xfrm>
              <a:off x="445110" y="5139410"/>
              <a:ext cx="1775678" cy="257967"/>
            </a:xfrm>
            <a:prstGeom prst="rect">
              <a:avLst/>
            </a:prstGeom>
          </p:spPr>
          <p:txBody>
            <a:bodyPr wrap="none">
              <a:spAutoFit/>
            </a:bodyPr>
            <a:lstStyle/>
            <a:p>
              <a:pPr defTabSz="914400"/>
              <a:r>
                <a:rPr lang="en-US" sz="900" b="1" kern="0" dirty="0">
                  <a:solidFill>
                    <a:srgbClr val="01A1DD"/>
                  </a:solidFill>
                  <a:latin typeface="Arial"/>
                </a:rPr>
                <a:t>Content Admin Privileges</a:t>
              </a:r>
            </a:p>
          </p:txBody>
        </p:sp>
        <p:sp>
          <p:nvSpPr>
            <p:cNvPr id="25" name="Rectangle 24"/>
            <p:cNvSpPr/>
            <p:nvPr/>
          </p:nvSpPr>
          <p:spPr>
            <a:xfrm>
              <a:off x="3298012" y="5143469"/>
              <a:ext cx="1847335" cy="257967"/>
            </a:xfrm>
            <a:prstGeom prst="rect">
              <a:avLst/>
            </a:prstGeom>
          </p:spPr>
          <p:txBody>
            <a:bodyPr wrap="none">
              <a:spAutoFit/>
            </a:bodyPr>
            <a:lstStyle/>
            <a:p>
              <a:pPr defTabSz="914400"/>
              <a:r>
                <a:rPr lang="en-US" sz="900" b="1" kern="0" dirty="0">
                  <a:solidFill>
                    <a:srgbClr val="01A1DD"/>
                  </a:solidFill>
                  <a:latin typeface="Arial"/>
                </a:rPr>
                <a:t>Web App Server Privileges</a:t>
              </a:r>
            </a:p>
          </p:txBody>
        </p:sp>
        <p:sp>
          <p:nvSpPr>
            <p:cNvPr id="26" name="Rectangle 25"/>
            <p:cNvSpPr/>
            <p:nvPr/>
          </p:nvSpPr>
          <p:spPr>
            <a:xfrm>
              <a:off x="6323879" y="5140565"/>
              <a:ext cx="1861667" cy="257967"/>
            </a:xfrm>
            <a:prstGeom prst="rect">
              <a:avLst/>
            </a:prstGeom>
          </p:spPr>
          <p:txBody>
            <a:bodyPr wrap="none">
              <a:spAutoFit/>
            </a:bodyPr>
            <a:lstStyle/>
            <a:p>
              <a:pPr defTabSz="914400"/>
              <a:r>
                <a:rPr lang="en-US" sz="900" b="1" kern="0" dirty="0">
                  <a:solidFill>
                    <a:srgbClr val="01A1DD"/>
                  </a:solidFill>
                  <a:latin typeface="Arial"/>
                </a:rPr>
                <a:t>Database Server Privileges</a:t>
              </a:r>
            </a:p>
          </p:txBody>
        </p:sp>
        <p:sp>
          <p:nvSpPr>
            <p:cNvPr id="27" name="Arc 26"/>
            <p:cNvSpPr/>
            <p:nvPr/>
          </p:nvSpPr>
          <p:spPr>
            <a:xfrm rot="16501038">
              <a:off x="4843699" y="2961360"/>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28" name="Arc 27"/>
            <p:cNvSpPr/>
            <p:nvPr/>
          </p:nvSpPr>
          <p:spPr>
            <a:xfrm rot="5685274">
              <a:off x="4939355" y="2581901"/>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29" name="Rectangle 28"/>
            <p:cNvSpPr/>
            <p:nvPr/>
          </p:nvSpPr>
          <p:spPr>
            <a:xfrm>
              <a:off x="4872931" y="3129934"/>
              <a:ext cx="779636" cy="412748"/>
            </a:xfrm>
            <a:prstGeom prst="rect">
              <a:avLst/>
            </a:prstGeom>
          </p:spPr>
          <p:txBody>
            <a:bodyPr wrap="none">
              <a:spAutoFit/>
            </a:bodyPr>
            <a:lstStyle/>
            <a:p>
              <a:pPr defTabSz="914400"/>
              <a:r>
                <a:rPr lang="en-US" sz="900" b="1" kern="0" dirty="0">
                  <a:latin typeface="Arial"/>
                </a:rPr>
                <a:t>Database</a:t>
              </a:r>
            </a:p>
            <a:p>
              <a:pPr defTabSz="914400"/>
              <a:r>
                <a:rPr lang="en-US" sz="900" b="1" kern="0" dirty="0">
                  <a:latin typeface="Arial"/>
                </a:rPr>
                <a:t>Queries</a:t>
              </a:r>
            </a:p>
          </p:txBody>
        </p:sp>
        <p:sp>
          <p:nvSpPr>
            <p:cNvPr id="30" name="Rectangle 29"/>
            <p:cNvSpPr/>
            <p:nvPr/>
          </p:nvSpPr>
          <p:spPr>
            <a:xfrm>
              <a:off x="5119195" y="3639395"/>
              <a:ext cx="693647" cy="412748"/>
            </a:xfrm>
            <a:prstGeom prst="rect">
              <a:avLst/>
            </a:prstGeom>
          </p:spPr>
          <p:txBody>
            <a:bodyPr wrap="none">
              <a:spAutoFit/>
            </a:bodyPr>
            <a:lstStyle/>
            <a:p>
              <a:pPr algn="ctr" defTabSz="914400"/>
              <a:r>
                <a:rPr lang="en-US" sz="900" b="1" kern="0" dirty="0">
                  <a:latin typeface="Arial"/>
                </a:rPr>
                <a:t>Product</a:t>
              </a:r>
            </a:p>
            <a:p>
              <a:pPr algn="ctr" defTabSz="914400"/>
              <a:r>
                <a:rPr lang="en-US" sz="900" b="1" kern="0" dirty="0">
                  <a:latin typeface="Arial"/>
                </a:rPr>
                <a:t>Data</a:t>
              </a:r>
            </a:p>
          </p:txBody>
        </p:sp>
        <p:sp>
          <p:nvSpPr>
            <p:cNvPr id="31" name="Arc 30"/>
            <p:cNvSpPr/>
            <p:nvPr/>
          </p:nvSpPr>
          <p:spPr>
            <a:xfrm rot="780408">
              <a:off x="3968412" y="1649203"/>
              <a:ext cx="834670" cy="1145743"/>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2" name="Arc 31"/>
            <p:cNvSpPr/>
            <p:nvPr/>
          </p:nvSpPr>
          <p:spPr>
            <a:xfrm rot="10800000">
              <a:off x="4106675" y="1883138"/>
              <a:ext cx="834670" cy="1145743"/>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3" name="Rectangle 32"/>
            <p:cNvSpPr/>
            <p:nvPr/>
          </p:nvSpPr>
          <p:spPr>
            <a:xfrm>
              <a:off x="3330715" y="2107215"/>
              <a:ext cx="786801" cy="412748"/>
            </a:xfrm>
            <a:prstGeom prst="rect">
              <a:avLst/>
            </a:prstGeom>
          </p:spPr>
          <p:txBody>
            <a:bodyPr wrap="none">
              <a:spAutoFit/>
            </a:bodyPr>
            <a:lstStyle/>
            <a:p>
              <a:pPr defTabSz="914400"/>
              <a:r>
                <a:rPr lang="en-US" sz="900" b="1" kern="0" dirty="0">
                  <a:latin typeface="Arial"/>
                </a:rPr>
                <a:t>File Read</a:t>
              </a:r>
              <a:br>
                <a:rPr lang="en-US" sz="900" b="1" kern="0" dirty="0">
                  <a:latin typeface="Arial"/>
                </a:rPr>
              </a:br>
              <a:r>
                <a:rPr lang="en-US" sz="900" b="1" kern="0" dirty="0">
                  <a:latin typeface="Arial"/>
                </a:rPr>
                <a:t>Requests</a:t>
              </a:r>
            </a:p>
          </p:txBody>
        </p:sp>
        <p:sp>
          <p:nvSpPr>
            <p:cNvPr id="34" name="Rectangle 33"/>
            <p:cNvSpPr/>
            <p:nvPr/>
          </p:nvSpPr>
          <p:spPr>
            <a:xfrm>
              <a:off x="4792116" y="1892000"/>
              <a:ext cx="743807" cy="257967"/>
            </a:xfrm>
            <a:prstGeom prst="rect">
              <a:avLst/>
            </a:prstGeom>
          </p:spPr>
          <p:txBody>
            <a:bodyPr wrap="none">
              <a:spAutoFit/>
            </a:bodyPr>
            <a:lstStyle/>
            <a:p>
              <a:pPr defTabSz="914400"/>
              <a:r>
                <a:rPr lang="en-US" sz="900" b="1" kern="0" dirty="0">
                  <a:latin typeface="Arial"/>
                </a:rPr>
                <a:t>File Data</a:t>
              </a:r>
            </a:p>
          </p:txBody>
        </p:sp>
        <p:sp>
          <p:nvSpPr>
            <p:cNvPr id="35" name="Arc 34"/>
            <p:cNvSpPr/>
            <p:nvPr/>
          </p:nvSpPr>
          <p:spPr>
            <a:xfrm rot="10800000">
              <a:off x="6903774" y="2049957"/>
              <a:ext cx="834670" cy="1677515"/>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6" name="Rectangle 35"/>
            <p:cNvSpPr/>
            <p:nvPr/>
          </p:nvSpPr>
          <p:spPr>
            <a:xfrm>
              <a:off x="6136959" y="2578971"/>
              <a:ext cx="786801" cy="412748"/>
            </a:xfrm>
            <a:prstGeom prst="rect">
              <a:avLst/>
            </a:prstGeom>
          </p:spPr>
          <p:txBody>
            <a:bodyPr wrap="none">
              <a:spAutoFit/>
            </a:bodyPr>
            <a:lstStyle/>
            <a:p>
              <a:pPr algn="ctr" defTabSz="914400"/>
              <a:r>
                <a:rPr lang="en-US" sz="900" b="1" kern="0" dirty="0">
                  <a:latin typeface="Arial"/>
                </a:rPr>
                <a:t>Data</a:t>
              </a:r>
              <a:br>
                <a:rPr lang="en-US" sz="900" b="1" kern="0" dirty="0">
                  <a:latin typeface="Arial"/>
                </a:rPr>
              </a:br>
              <a:r>
                <a:rPr lang="en-US" sz="900" b="1" kern="0" dirty="0">
                  <a:latin typeface="Arial"/>
                </a:rPr>
                <a:t>Requests</a:t>
              </a:r>
            </a:p>
          </p:txBody>
        </p:sp>
        <p:sp>
          <p:nvSpPr>
            <p:cNvPr id="37" name="Rectangle 36"/>
            <p:cNvSpPr/>
            <p:nvPr/>
          </p:nvSpPr>
          <p:spPr>
            <a:xfrm>
              <a:off x="7321108" y="2104526"/>
              <a:ext cx="693647" cy="412748"/>
            </a:xfrm>
            <a:prstGeom prst="rect">
              <a:avLst/>
            </a:prstGeom>
          </p:spPr>
          <p:txBody>
            <a:bodyPr wrap="none">
              <a:spAutoFit/>
            </a:bodyPr>
            <a:lstStyle/>
            <a:p>
              <a:pPr defTabSz="914400"/>
              <a:r>
                <a:rPr lang="en-US" sz="900" b="1" kern="0" dirty="0">
                  <a:latin typeface="Arial"/>
                </a:rPr>
                <a:t>Product</a:t>
              </a:r>
            </a:p>
            <a:p>
              <a:pPr defTabSz="914400"/>
              <a:r>
                <a:rPr lang="en-US" sz="900" b="1" kern="0" dirty="0">
                  <a:latin typeface="Arial"/>
                </a:rPr>
                <a:t>Data</a:t>
              </a:r>
            </a:p>
          </p:txBody>
        </p:sp>
        <p:sp>
          <p:nvSpPr>
            <p:cNvPr id="38" name="Arc 37"/>
            <p:cNvSpPr/>
            <p:nvPr/>
          </p:nvSpPr>
          <p:spPr>
            <a:xfrm>
              <a:off x="6512306" y="1335033"/>
              <a:ext cx="834670" cy="1975248"/>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9" name="Arc 38"/>
            <p:cNvSpPr/>
            <p:nvPr/>
          </p:nvSpPr>
          <p:spPr>
            <a:xfrm flipH="1">
              <a:off x="5814151" y="1148312"/>
              <a:ext cx="2168673" cy="4603544"/>
            </a:xfrm>
            <a:prstGeom prst="arc">
              <a:avLst>
                <a:gd name="adj1" fmla="val 16858567"/>
                <a:gd name="adj2" fmla="val 4703389"/>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52" name="Rectangle 51"/>
          <p:cNvSpPr/>
          <p:nvPr/>
        </p:nvSpPr>
        <p:spPr>
          <a:xfrm>
            <a:off x="3300749" y="4040949"/>
            <a:ext cx="2396810" cy="230832"/>
          </a:xfrm>
          <a:prstGeom prst="rect">
            <a:avLst/>
          </a:prstGeom>
        </p:spPr>
        <p:txBody>
          <a:bodyPr wrap="none">
            <a:spAutoFit/>
          </a:bodyPr>
          <a:lstStyle/>
          <a:p>
            <a:r>
              <a:rPr lang="en-US" sz="900" b="1" kern="0" dirty="0">
                <a:latin typeface="Arial"/>
              </a:rPr>
              <a:t>Present product catalog and take orders</a:t>
            </a:r>
            <a:endParaRPr lang="en-US" sz="900" dirty="0"/>
          </a:p>
        </p:txBody>
      </p:sp>
    </p:spTree>
    <p:extLst>
      <p:ext uri="{BB962C8B-B14F-4D97-AF65-F5344CB8AC3E}">
        <p14:creationId xmlns:p14="http://schemas.microsoft.com/office/powerpoint/2010/main" val="636931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54</a:t>
            </a:fld>
            <a:endParaRPr lang="en-US" dirty="0"/>
          </a:p>
        </p:txBody>
      </p:sp>
      <p:sp>
        <p:nvSpPr>
          <p:cNvPr id="3" name="Title 2"/>
          <p:cNvSpPr>
            <a:spLocks noGrp="1"/>
          </p:cNvSpPr>
          <p:nvPr>
            <p:ph type="title"/>
          </p:nvPr>
        </p:nvSpPr>
        <p:spPr/>
        <p:txBody>
          <a:bodyPr/>
          <a:lstStyle/>
          <a:p>
            <a:r>
              <a:rPr lang="en-US" dirty="0"/>
              <a:t>Threat Examples</a:t>
            </a:r>
          </a:p>
        </p:txBody>
      </p:sp>
      <p:grpSp>
        <p:nvGrpSpPr>
          <p:cNvPr id="6" name="Group 5"/>
          <p:cNvGrpSpPr/>
          <p:nvPr/>
        </p:nvGrpSpPr>
        <p:grpSpPr>
          <a:xfrm>
            <a:off x="359511" y="1243291"/>
            <a:ext cx="7527873" cy="4119304"/>
            <a:chOff x="-227257" y="1148312"/>
            <a:chExt cx="8412803" cy="4603544"/>
          </a:xfrm>
        </p:grpSpPr>
        <p:sp>
          <p:nvSpPr>
            <p:cNvPr id="7" name="Rectangle 6"/>
            <p:cNvSpPr/>
            <p:nvPr/>
          </p:nvSpPr>
          <p:spPr>
            <a:xfrm>
              <a:off x="336363" y="2177434"/>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End User</a:t>
              </a:r>
            </a:p>
          </p:txBody>
        </p:sp>
        <p:sp>
          <p:nvSpPr>
            <p:cNvPr id="8" name="Rectangle 7"/>
            <p:cNvSpPr/>
            <p:nvPr/>
          </p:nvSpPr>
          <p:spPr>
            <a:xfrm>
              <a:off x="326115" y="3813915"/>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Site Content Administrator</a:t>
              </a:r>
            </a:p>
          </p:txBody>
        </p:sp>
        <p:grpSp>
          <p:nvGrpSpPr>
            <p:cNvPr id="9" name="Group 8"/>
            <p:cNvGrpSpPr/>
            <p:nvPr/>
          </p:nvGrpSpPr>
          <p:grpSpPr>
            <a:xfrm>
              <a:off x="3002978" y="2585284"/>
              <a:ext cx="1588940" cy="1588940"/>
              <a:chOff x="2895600" y="2057400"/>
              <a:chExt cx="1066800" cy="1066800"/>
            </a:xfrm>
          </p:grpSpPr>
          <p:sp>
            <p:nvSpPr>
              <p:cNvPr id="48" name="Oval 47"/>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900" b="1" kern="0" dirty="0">
                  <a:latin typeface="Arial"/>
                </a:endParaRPr>
              </a:p>
            </p:txBody>
          </p:sp>
          <p:sp>
            <p:nvSpPr>
              <p:cNvPr id="49" name="Oval 48"/>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900" b="1" kern="0" dirty="0">
                    <a:latin typeface="Arial"/>
                  </a:rPr>
                  <a:t>Application</a:t>
                </a:r>
              </a:p>
              <a:p>
                <a:pPr algn="ctr" defTabSz="914400"/>
                <a:r>
                  <a:rPr lang="en-US" sz="900" b="1" kern="0" dirty="0">
                    <a:latin typeface="Arial"/>
                  </a:rPr>
                  <a:t>Server</a:t>
                </a:r>
              </a:p>
              <a:p>
                <a:pPr algn="ctr" defTabSz="914400"/>
                <a:r>
                  <a:rPr lang="en-US" sz="900" b="1" kern="0" dirty="0">
                    <a:latin typeface="Arial"/>
                  </a:rPr>
                  <a:t>(Node.js)</a:t>
                </a:r>
              </a:p>
            </p:txBody>
          </p:sp>
        </p:grpSp>
        <p:sp>
          <p:nvSpPr>
            <p:cNvPr id="10" name="Arc 9"/>
            <p:cNvSpPr/>
            <p:nvPr/>
          </p:nvSpPr>
          <p:spPr>
            <a:xfrm>
              <a:off x="504914" y="1148312"/>
              <a:ext cx="2168673" cy="4603544"/>
            </a:xfrm>
            <a:prstGeom prst="arc">
              <a:avLst>
                <a:gd name="adj1" fmla="val 16858567"/>
                <a:gd name="adj2" fmla="val 4703389"/>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1" name="Arc 10"/>
            <p:cNvSpPr/>
            <p:nvPr/>
          </p:nvSpPr>
          <p:spPr>
            <a:xfrm rot="16501038">
              <a:off x="1808472" y="1946049"/>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2" name="Arc 11"/>
            <p:cNvSpPr/>
            <p:nvPr/>
          </p:nvSpPr>
          <p:spPr>
            <a:xfrm rot="5685274">
              <a:off x="1904128" y="1566590"/>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3" name="Rectangle 12"/>
            <p:cNvSpPr/>
            <p:nvPr/>
          </p:nvSpPr>
          <p:spPr>
            <a:xfrm>
              <a:off x="1559082" y="2082881"/>
              <a:ext cx="786801" cy="257967"/>
            </a:xfrm>
            <a:prstGeom prst="rect">
              <a:avLst/>
            </a:prstGeom>
          </p:spPr>
          <p:txBody>
            <a:bodyPr wrap="none">
              <a:spAutoFit/>
            </a:bodyPr>
            <a:lstStyle/>
            <a:p>
              <a:pPr defTabSz="914400"/>
              <a:r>
                <a:rPr lang="en-US" sz="900" b="1" kern="0" dirty="0">
                  <a:latin typeface="Arial"/>
                </a:rPr>
                <a:t>Requests</a:t>
              </a:r>
            </a:p>
          </p:txBody>
        </p:sp>
        <p:sp>
          <p:nvSpPr>
            <p:cNvPr id="14" name="Rectangle 13"/>
            <p:cNvSpPr/>
            <p:nvPr/>
          </p:nvSpPr>
          <p:spPr>
            <a:xfrm>
              <a:off x="1539046" y="2785711"/>
              <a:ext cx="894288" cy="257967"/>
            </a:xfrm>
            <a:prstGeom prst="rect">
              <a:avLst/>
            </a:prstGeom>
          </p:spPr>
          <p:txBody>
            <a:bodyPr wrap="none">
              <a:spAutoFit/>
            </a:bodyPr>
            <a:lstStyle/>
            <a:p>
              <a:pPr defTabSz="914400"/>
              <a:r>
                <a:rPr lang="en-US" sz="900" b="1" kern="0" dirty="0">
                  <a:latin typeface="Arial"/>
                </a:rPr>
                <a:t>Responses</a:t>
              </a:r>
            </a:p>
          </p:txBody>
        </p:sp>
        <p:sp>
          <p:nvSpPr>
            <p:cNvPr id="15" name="Arc 14"/>
            <p:cNvSpPr/>
            <p:nvPr/>
          </p:nvSpPr>
          <p:spPr>
            <a:xfrm rot="15339464">
              <a:off x="1837187" y="3465883"/>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6" name="Arc 15"/>
            <p:cNvSpPr/>
            <p:nvPr/>
          </p:nvSpPr>
          <p:spPr>
            <a:xfrm rot="4459424">
              <a:off x="1799210" y="3074499"/>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7" name="Rectangle 16"/>
            <p:cNvSpPr/>
            <p:nvPr/>
          </p:nvSpPr>
          <p:spPr>
            <a:xfrm>
              <a:off x="1481787" y="3626607"/>
              <a:ext cx="786801" cy="257967"/>
            </a:xfrm>
            <a:prstGeom prst="rect">
              <a:avLst/>
            </a:prstGeom>
          </p:spPr>
          <p:txBody>
            <a:bodyPr wrap="none">
              <a:spAutoFit/>
            </a:bodyPr>
            <a:lstStyle/>
            <a:p>
              <a:pPr defTabSz="914400"/>
              <a:r>
                <a:rPr lang="en-US" sz="900" b="1" kern="0" dirty="0">
                  <a:latin typeface="Arial"/>
                </a:rPr>
                <a:t>Requests</a:t>
              </a:r>
            </a:p>
          </p:txBody>
        </p:sp>
        <p:sp>
          <p:nvSpPr>
            <p:cNvPr id="18" name="Rectangle 17"/>
            <p:cNvSpPr/>
            <p:nvPr/>
          </p:nvSpPr>
          <p:spPr>
            <a:xfrm>
              <a:off x="1583750" y="4380641"/>
              <a:ext cx="894288" cy="257967"/>
            </a:xfrm>
            <a:prstGeom prst="rect">
              <a:avLst/>
            </a:prstGeom>
          </p:spPr>
          <p:txBody>
            <a:bodyPr wrap="none">
              <a:spAutoFit/>
            </a:bodyPr>
            <a:lstStyle/>
            <a:p>
              <a:pPr defTabSz="914400"/>
              <a:r>
                <a:rPr lang="en-US" sz="900" b="1" kern="0" dirty="0">
                  <a:latin typeface="Arial"/>
                </a:rPr>
                <a:t>Responses</a:t>
              </a:r>
            </a:p>
          </p:txBody>
        </p:sp>
        <p:grpSp>
          <p:nvGrpSpPr>
            <p:cNvPr id="19" name="Group 18"/>
            <p:cNvGrpSpPr/>
            <p:nvPr/>
          </p:nvGrpSpPr>
          <p:grpSpPr>
            <a:xfrm>
              <a:off x="3901200" y="1152527"/>
              <a:ext cx="1219200" cy="685800"/>
              <a:chOff x="4729998" y="1980675"/>
              <a:chExt cx="1219200" cy="685800"/>
            </a:xfrm>
          </p:grpSpPr>
          <p:cxnSp>
            <p:nvCxnSpPr>
              <p:cNvPr id="45" name="Straight Connector 44"/>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Web page templates, images style sheets</a:t>
                </a:r>
              </a:p>
            </p:txBody>
          </p:sp>
          <p:cxnSp>
            <p:nvCxnSpPr>
              <p:cNvPr id="47" name="Straight Connector 46"/>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6119832" y="3090027"/>
              <a:ext cx="1232303" cy="1232303"/>
              <a:chOff x="2895600" y="2057400"/>
              <a:chExt cx="1066800" cy="1066800"/>
            </a:xfrm>
          </p:grpSpPr>
          <p:sp>
            <p:nvSpPr>
              <p:cNvPr id="43" name="Oval 42"/>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900" b="1" kern="0" dirty="0">
                  <a:latin typeface="Arial"/>
                </a:endParaRPr>
              </a:p>
            </p:txBody>
          </p:sp>
          <p:sp>
            <p:nvSpPr>
              <p:cNvPr id="44" name="Oval 43"/>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900" b="1" kern="0" dirty="0">
                    <a:latin typeface="Arial"/>
                  </a:rPr>
                  <a:t>Database Server</a:t>
                </a:r>
              </a:p>
            </p:txBody>
          </p:sp>
        </p:grpSp>
        <p:grpSp>
          <p:nvGrpSpPr>
            <p:cNvPr id="21" name="Group 20"/>
            <p:cNvGrpSpPr/>
            <p:nvPr/>
          </p:nvGrpSpPr>
          <p:grpSpPr>
            <a:xfrm>
              <a:off x="6956813" y="1418726"/>
              <a:ext cx="1219200" cy="685800"/>
              <a:chOff x="4729998" y="1980675"/>
              <a:chExt cx="1219200" cy="685800"/>
            </a:xfrm>
          </p:grpSpPr>
          <p:cxnSp>
            <p:nvCxnSpPr>
              <p:cNvPr id="40" name="Straight Connector 39"/>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Product Data in Database</a:t>
                </a:r>
              </a:p>
            </p:txBody>
          </p:sp>
          <p:cxnSp>
            <p:nvCxnSpPr>
              <p:cNvPr id="42" name="Straight Connector 41"/>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Arc 21"/>
            <p:cNvSpPr/>
            <p:nvPr/>
          </p:nvSpPr>
          <p:spPr>
            <a:xfrm rot="5400000" flipH="1">
              <a:off x="788329" y="2253778"/>
              <a:ext cx="1482289" cy="3513462"/>
            </a:xfrm>
            <a:prstGeom prst="arc">
              <a:avLst>
                <a:gd name="adj1" fmla="val 17842670"/>
                <a:gd name="adj2" fmla="val 4220416"/>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23" name="Rectangle 22"/>
            <p:cNvSpPr/>
            <p:nvPr/>
          </p:nvSpPr>
          <p:spPr>
            <a:xfrm>
              <a:off x="711240" y="3007054"/>
              <a:ext cx="1417389" cy="257967"/>
            </a:xfrm>
            <a:prstGeom prst="rect">
              <a:avLst/>
            </a:prstGeom>
          </p:spPr>
          <p:txBody>
            <a:bodyPr wrap="none">
              <a:spAutoFit/>
            </a:bodyPr>
            <a:lstStyle/>
            <a:p>
              <a:pPr defTabSz="914400"/>
              <a:r>
                <a:rPr lang="en-US" sz="900" b="1" kern="0" dirty="0">
                  <a:solidFill>
                    <a:srgbClr val="01A1DD"/>
                  </a:solidFill>
                  <a:latin typeface="Arial"/>
                </a:rPr>
                <a:t>End User Privileges</a:t>
              </a:r>
            </a:p>
          </p:txBody>
        </p:sp>
        <p:sp>
          <p:nvSpPr>
            <p:cNvPr id="24" name="Rectangle 23"/>
            <p:cNvSpPr/>
            <p:nvPr/>
          </p:nvSpPr>
          <p:spPr>
            <a:xfrm>
              <a:off x="445110" y="4700296"/>
              <a:ext cx="1775678" cy="257967"/>
            </a:xfrm>
            <a:prstGeom prst="rect">
              <a:avLst/>
            </a:prstGeom>
          </p:spPr>
          <p:txBody>
            <a:bodyPr wrap="none">
              <a:spAutoFit/>
            </a:bodyPr>
            <a:lstStyle/>
            <a:p>
              <a:pPr defTabSz="914400"/>
              <a:r>
                <a:rPr lang="en-US" sz="900" b="1" kern="0" dirty="0">
                  <a:solidFill>
                    <a:srgbClr val="01A1DD"/>
                  </a:solidFill>
                  <a:latin typeface="Arial"/>
                </a:rPr>
                <a:t>Content Admin Privileges</a:t>
              </a:r>
            </a:p>
          </p:txBody>
        </p:sp>
        <p:sp>
          <p:nvSpPr>
            <p:cNvPr id="25" name="Rectangle 24"/>
            <p:cNvSpPr/>
            <p:nvPr/>
          </p:nvSpPr>
          <p:spPr>
            <a:xfrm>
              <a:off x="3107294" y="4704355"/>
              <a:ext cx="1847335" cy="257967"/>
            </a:xfrm>
            <a:prstGeom prst="rect">
              <a:avLst/>
            </a:prstGeom>
          </p:spPr>
          <p:txBody>
            <a:bodyPr wrap="none">
              <a:spAutoFit/>
            </a:bodyPr>
            <a:lstStyle/>
            <a:p>
              <a:pPr defTabSz="914400"/>
              <a:r>
                <a:rPr lang="en-US" sz="900" b="1" kern="0" dirty="0">
                  <a:solidFill>
                    <a:srgbClr val="01A1DD"/>
                  </a:solidFill>
                  <a:latin typeface="Arial"/>
                </a:rPr>
                <a:t>Web App Server Privileges</a:t>
              </a:r>
            </a:p>
          </p:txBody>
        </p:sp>
        <p:sp>
          <p:nvSpPr>
            <p:cNvPr id="26" name="Rectangle 25"/>
            <p:cNvSpPr/>
            <p:nvPr/>
          </p:nvSpPr>
          <p:spPr>
            <a:xfrm>
              <a:off x="6323879" y="4701452"/>
              <a:ext cx="1861667" cy="257967"/>
            </a:xfrm>
            <a:prstGeom prst="rect">
              <a:avLst/>
            </a:prstGeom>
          </p:spPr>
          <p:txBody>
            <a:bodyPr wrap="none">
              <a:spAutoFit/>
            </a:bodyPr>
            <a:lstStyle/>
            <a:p>
              <a:pPr defTabSz="914400"/>
              <a:r>
                <a:rPr lang="en-US" sz="900" b="1" kern="0" dirty="0">
                  <a:solidFill>
                    <a:srgbClr val="01A1DD"/>
                  </a:solidFill>
                  <a:latin typeface="Arial"/>
                </a:rPr>
                <a:t>Database Server Privileges</a:t>
              </a:r>
            </a:p>
          </p:txBody>
        </p:sp>
        <p:sp>
          <p:nvSpPr>
            <p:cNvPr id="27" name="Arc 26"/>
            <p:cNvSpPr/>
            <p:nvPr/>
          </p:nvSpPr>
          <p:spPr>
            <a:xfrm rot="16501038">
              <a:off x="4843699" y="2961360"/>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28" name="Arc 27"/>
            <p:cNvSpPr/>
            <p:nvPr/>
          </p:nvSpPr>
          <p:spPr>
            <a:xfrm rot="5685274">
              <a:off x="4939355" y="2581901"/>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29" name="Rectangle 28"/>
            <p:cNvSpPr/>
            <p:nvPr/>
          </p:nvSpPr>
          <p:spPr>
            <a:xfrm>
              <a:off x="4872931" y="3129934"/>
              <a:ext cx="779636" cy="412748"/>
            </a:xfrm>
            <a:prstGeom prst="rect">
              <a:avLst/>
            </a:prstGeom>
          </p:spPr>
          <p:txBody>
            <a:bodyPr wrap="none">
              <a:spAutoFit/>
            </a:bodyPr>
            <a:lstStyle/>
            <a:p>
              <a:pPr defTabSz="914400"/>
              <a:r>
                <a:rPr lang="en-US" sz="900" b="1" kern="0" dirty="0">
                  <a:latin typeface="Arial"/>
                </a:rPr>
                <a:t>Database</a:t>
              </a:r>
            </a:p>
            <a:p>
              <a:pPr defTabSz="914400"/>
              <a:r>
                <a:rPr lang="en-US" sz="900" b="1" kern="0" dirty="0">
                  <a:latin typeface="Arial"/>
                </a:rPr>
                <a:t>Queries</a:t>
              </a:r>
            </a:p>
          </p:txBody>
        </p:sp>
        <p:sp>
          <p:nvSpPr>
            <p:cNvPr id="30" name="Rectangle 29"/>
            <p:cNvSpPr/>
            <p:nvPr/>
          </p:nvSpPr>
          <p:spPr>
            <a:xfrm>
              <a:off x="5119195" y="3639395"/>
              <a:ext cx="693647" cy="412748"/>
            </a:xfrm>
            <a:prstGeom prst="rect">
              <a:avLst/>
            </a:prstGeom>
          </p:spPr>
          <p:txBody>
            <a:bodyPr wrap="none">
              <a:spAutoFit/>
            </a:bodyPr>
            <a:lstStyle/>
            <a:p>
              <a:pPr algn="ctr" defTabSz="914400"/>
              <a:r>
                <a:rPr lang="en-US" sz="900" b="1" kern="0" dirty="0">
                  <a:latin typeface="Arial"/>
                </a:rPr>
                <a:t>Product</a:t>
              </a:r>
            </a:p>
            <a:p>
              <a:pPr algn="ctr" defTabSz="914400"/>
              <a:r>
                <a:rPr lang="en-US" sz="900" b="1" kern="0" dirty="0">
                  <a:latin typeface="Arial"/>
                </a:rPr>
                <a:t>Data</a:t>
              </a:r>
            </a:p>
          </p:txBody>
        </p:sp>
        <p:sp>
          <p:nvSpPr>
            <p:cNvPr id="31" name="Arc 30"/>
            <p:cNvSpPr/>
            <p:nvPr/>
          </p:nvSpPr>
          <p:spPr>
            <a:xfrm rot="780408">
              <a:off x="3968412" y="1649203"/>
              <a:ext cx="834670" cy="1145743"/>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2" name="Arc 31"/>
            <p:cNvSpPr/>
            <p:nvPr/>
          </p:nvSpPr>
          <p:spPr>
            <a:xfrm rot="10800000">
              <a:off x="4106675" y="1883138"/>
              <a:ext cx="834670" cy="1145743"/>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3" name="Rectangle 32"/>
            <p:cNvSpPr/>
            <p:nvPr/>
          </p:nvSpPr>
          <p:spPr>
            <a:xfrm>
              <a:off x="3330715" y="2107215"/>
              <a:ext cx="786801" cy="412748"/>
            </a:xfrm>
            <a:prstGeom prst="rect">
              <a:avLst/>
            </a:prstGeom>
          </p:spPr>
          <p:txBody>
            <a:bodyPr wrap="none">
              <a:spAutoFit/>
            </a:bodyPr>
            <a:lstStyle/>
            <a:p>
              <a:pPr defTabSz="914400"/>
              <a:r>
                <a:rPr lang="en-US" sz="900" b="1" kern="0" dirty="0">
                  <a:latin typeface="Arial"/>
                </a:rPr>
                <a:t>File Read</a:t>
              </a:r>
              <a:br>
                <a:rPr lang="en-US" sz="900" b="1" kern="0" dirty="0">
                  <a:latin typeface="Arial"/>
                </a:rPr>
              </a:br>
              <a:r>
                <a:rPr lang="en-US" sz="900" b="1" kern="0" dirty="0">
                  <a:latin typeface="Arial"/>
                </a:rPr>
                <a:t>Requests</a:t>
              </a:r>
            </a:p>
          </p:txBody>
        </p:sp>
        <p:sp>
          <p:nvSpPr>
            <p:cNvPr id="34" name="Rectangle 33"/>
            <p:cNvSpPr/>
            <p:nvPr/>
          </p:nvSpPr>
          <p:spPr>
            <a:xfrm>
              <a:off x="4792116" y="1892000"/>
              <a:ext cx="743807" cy="257967"/>
            </a:xfrm>
            <a:prstGeom prst="rect">
              <a:avLst/>
            </a:prstGeom>
          </p:spPr>
          <p:txBody>
            <a:bodyPr wrap="none">
              <a:spAutoFit/>
            </a:bodyPr>
            <a:lstStyle/>
            <a:p>
              <a:pPr defTabSz="914400"/>
              <a:r>
                <a:rPr lang="en-US" sz="900" b="1" kern="0" dirty="0">
                  <a:latin typeface="Arial"/>
                </a:rPr>
                <a:t>File Data</a:t>
              </a:r>
            </a:p>
          </p:txBody>
        </p:sp>
        <p:sp>
          <p:nvSpPr>
            <p:cNvPr id="35" name="Arc 34"/>
            <p:cNvSpPr/>
            <p:nvPr/>
          </p:nvSpPr>
          <p:spPr>
            <a:xfrm rot="10800000">
              <a:off x="6903774" y="2049957"/>
              <a:ext cx="834670" cy="1677515"/>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6" name="Rectangle 35"/>
            <p:cNvSpPr/>
            <p:nvPr/>
          </p:nvSpPr>
          <p:spPr>
            <a:xfrm>
              <a:off x="6136959" y="2578971"/>
              <a:ext cx="786801" cy="412748"/>
            </a:xfrm>
            <a:prstGeom prst="rect">
              <a:avLst/>
            </a:prstGeom>
          </p:spPr>
          <p:txBody>
            <a:bodyPr wrap="none">
              <a:spAutoFit/>
            </a:bodyPr>
            <a:lstStyle/>
            <a:p>
              <a:pPr algn="ctr" defTabSz="914400"/>
              <a:r>
                <a:rPr lang="en-US" sz="900" b="1" kern="0" dirty="0">
                  <a:latin typeface="Arial"/>
                </a:rPr>
                <a:t>Data</a:t>
              </a:r>
              <a:br>
                <a:rPr lang="en-US" sz="900" b="1" kern="0" dirty="0">
                  <a:latin typeface="Arial"/>
                </a:rPr>
              </a:br>
              <a:r>
                <a:rPr lang="en-US" sz="900" b="1" kern="0" dirty="0">
                  <a:latin typeface="Arial"/>
                </a:rPr>
                <a:t>Requests</a:t>
              </a:r>
            </a:p>
          </p:txBody>
        </p:sp>
        <p:sp>
          <p:nvSpPr>
            <p:cNvPr id="37" name="Rectangle 36"/>
            <p:cNvSpPr/>
            <p:nvPr/>
          </p:nvSpPr>
          <p:spPr>
            <a:xfrm>
              <a:off x="7321108" y="2104526"/>
              <a:ext cx="693647" cy="412748"/>
            </a:xfrm>
            <a:prstGeom prst="rect">
              <a:avLst/>
            </a:prstGeom>
          </p:spPr>
          <p:txBody>
            <a:bodyPr wrap="none">
              <a:spAutoFit/>
            </a:bodyPr>
            <a:lstStyle/>
            <a:p>
              <a:pPr defTabSz="914400"/>
              <a:r>
                <a:rPr lang="en-US" sz="900" b="1" kern="0" dirty="0">
                  <a:latin typeface="Arial"/>
                </a:rPr>
                <a:t>Product</a:t>
              </a:r>
            </a:p>
            <a:p>
              <a:pPr defTabSz="914400"/>
              <a:r>
                <a:rPr lang="en-US" sz="900" b="1" kern="0" dirty="0">
                  <a:latin typeface="Arial"/>
                </a:rPr>
                <a:t>Data</a:t>
              </a:r>
            </a:p>
          </p:txBody>
        </p:sp>
        <p:sp>
          <p:nvSpPr>
            <p:cNvPr id="38" name="Arc 37"/>
            <p:cNvSpPr/>
            <p:nvPr/>
          </p:nvSpPr>
          <p:spPr>
            <a:xfrm>
              <a:off x="6512306" y="1335033"/>
              <a:ext cx="834670" cy="1975248"/>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9" name="Arc 38"/>
            <p:cNvSpPr/>
            <p:nvPr/>
          </p:nvSpPr>
          <p:spPr>
            <a:xfrm flipH="1">
              <a:off x="5814151" y="1148312"/>
              <a:ext cx="2168673" cy="4603544"/>
            </a:xfrm>
            <a:prstGeom prst="arc">
              <a:avLst>
                <a:gd name="adj1" fmla="val 16858567"/>
                <a:gd name="adj2" fmla="val 4703389"/>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4" name="TextBox 3"/>
          <p:cNvSpPr txBox="1"/>
          <p:nvPr/>
        </p:nvSpPr>
        <p:spPr>
          <a:xfrm>
            <a:off x="128186" y="1045863"/>
            <a:ext cx="2157814" cy="1384995"/>
          </a:xfrm>
          <a:prstGeom prst="rect">
            <a:avLst/>
          </a:prstGeom>
          <a:noFill/>
        </p:spPr>
        <p:txBody>
          <a:bodyPr wrap="square" rtlCol="0">
            <a:spAutoFit/>
          </a:bodyPr>
          <a:lstStyle/>
          <a:p>
            <a:pPr marL="117475" indent="-117475">
              <a:buFont typeface="Arial" panose="020B0604020202020204" pitchFamily="34" charset="0"/>
              <a:buChar char="•"/>
            </a:pPr>
            <a:r>
              <a:rPr lang="en-US" sz="1200" dirty="0">
                <a:solidFill>
                  <a:srgbClr val="C00000"/>
                </a:solidFill>
              </a:rPr>
              <a:t>Brute force password attack</a:t>
            </a:r>
          </a:p>
          <a:p>
            <a:pPr marL="117475" indent="-117475">
              <a:buFont typeface="Arial" panose="020B0604020202020204" pitchFamily="34" charset="0"/>
              <a:buChar char="•"/>
            </a:pPr>
            <a:r>
              <a:rPr lang="en-US" sz="1200" dirty="0">
                <a:solidFill>
                  <a:srgbClr val="C00000"/>
                </a:solidFill>
              </a:rPr>
              <a:t>SQL injection in login form</a:t>
            </a:r>
          </a:p>
          <a:p>
            <a:pPr marL="117475" indent="-117475">
              <a:buFont typeface="Arial" panose="020B0604020202020204" pitchFamily="34" charset="0"/>
              <a:buChar char="•"/>
            </a:pPr>
            <a:r>
              <a:rPr lang="en-US" sz="1200" dirty="0">
                <a:solidFill>
                  <a:srgbClr val="C00000"/>
                </a:solidFill>
              </a:rPr>
              <a:t>Unauthorized access of another customer’s account</a:t>
            </a: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p:txBody>
      </p:sp>
      <p:sp>
        <p:nvSpPr>
          <p:cNvPr id="50" name="TextBox 49"/>
          <p:cNvSpPr txBox="1"/>
          <p:nvPr/>
        </p:nvSpPr>
        <p:spPr>
          <a:xfrm>
            <a:off x="2661987" y="4881771"/>
            <a:ext cx="3432779" cy="2123658"/>
          </a:xfrm>
          <a:prstGeom prst="rect">
            <a:avLst/>
          </a:prstGeom>
          <a:noFill/>
        </p:spPr>
        <p:txBody>
          <a:bodyPr wrap="square" rtlCol="0">
            <a:spAutoFit/>
          </a:bodyPr>
          <a:lstStyle/>
          <a:p>
            <a:pPr marL="117475" indent="-117475">
              <a:buFont typeface="Arial" panose="020B0604020202020204" pitchFamily="34" charset="0"/>
              <a:buChar char="•"/>
            </a:pPr>
            <a:r>
              <a:rPr lang="en-US" sz="1200" dirty="0">
                <a:solidFill>
                  <a:srgbClr val="C00000"/>
                </a:solidFill>
              </a:rPr>
              <a:t>Purchase products through another user’s account</a:t>
            </a:r>
          </a:p>
          <a:p>
            <a:pPr marL="117475" indent="-117475">
              <a:buFont typeface="Arial" panose="020B0604020202020204" pitchFamily="34" charset="0"/>
              <a:buChar char="•"/>
            </a:pPr>
            <a:r>
              <a:rPr lang="en-US" sz="1200" dirty="0">
                <a:solidFill>
                  <a:srgbClr val="C00000"/>
                </a:solidFill>
              </a:rPr>
              <a:t>View or modify files not intended for public access: log files, web page content, application code, etc.</a:t>
            </a:r>
          </a:p>
          <a:p>
            <a:pPr marL="117475" indent="-117475">
              <a:buFont typeface="Arial" panose="020B0604020202020204" pitchFamily="34" charset="0"/>
              <a:buChar char="•"/>
            </a:pPr>
            <a:r>
              <a:rPr lang="en-US" sz="1200" dirty="0">
                <a:solidFill>
                  <a:srgbClr val="C00000"/>
                </a:solidFill>
              </a:rPr>
              <a:t>Apply unauthorized coupons, discounts</a:t>
            </a:r>
          </a:p>
          <a:p>
            <a:pPr marL="117475" indent="-117475">
              <a:buFont typeface="Arial" panose="020B0604020202020204" pitchFamily="34" charset="0"/>
              <a:buChar char="•"/>
            </a:pPr>
            <a:r>
              <a:rPr lang="en-US" sz="1200" dirty="0">
                <a:solidFill>
                  <a:srgbClr val="C00000"/>
                </a:solidFill>
              </a:rPr>
              <a:t>Post product feedback in another user’s name</a:t>
            </a:r>
          </a:p>
          <a:p>
            <a:pPr marL="117475" indent="-117475">
              <a:buFont typeface="Arial" panose="020B0604020202020204" pitchFamily="34" charset="0"/>
              <a:buChar char="•"/>
            </a:pPr>
            <a:r>
              <a:rPr lang="en-US" sz="1200" dirty="0">
                <a:solidFill>
                  <a:srgbClr val="C00000"/>
                </a:solidFill>
              </a:rPr>
              <a:t>Inject SQL, JavaScript, or HTML in Search form</a:t>
            </a: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p:txBody>
      </p:sp>
      <p:sp>
        <p:nvSpPr>
          <p:cNvPr id="51" name="TextBox 50"/>
          <p:cNvSpPr txBox="1"/>
          <p:nvPr/>
        </p:nvSpPr>
        <p:spPr>
          <a:xfrm>
            <a:off x="128185" y="4949033"/>
            <a:ext cx="2505230" cy="1015663"/>
          </a:xfrm>
          <a:prstGeom prst="rect">
            <a:avLst/>
          </a:prstGeom>
          <a:noFill/>
        </p:spPr>
        <p:txBody>
          <a:bodyPr wrap="square" rtlCol="0">
            <a:spAutoFit/>
          </a:bodyPr>
          <a:lstStyle/>
          <a:p>
            <a:pPr marL="117475" indent="-117475">
              <a:buFont typeface="Arial" panose="020B0604020202020204" pitchFamily="34" charset="0"/>
              <a:buChar char="•"/>
            </a:pPr>
            <a:r>
              <a:rPr lang="en-US" sz="1200" dirty="0">
                <a:solidFill>
                  <a:srgbClr val="C00000"/>
                </a:solidFill>
              </a:rPr>
              <a:t>Unauthorized access of admin account</a:t>
            </a: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p:txBody>
      </p:sp>
      <p:sp>
        <p:nvSpPr>
          <p:cNvPr id="52" name="Rectangle 51"/>
          <p:cNvSpPr/>
          <p:nvPr/>
        </p:nvSpPr>
        <p:spPr>
          <a:xfrm>
            <a:off x="3300749" y="4040949"/>
            <a:ext cx="2396810" cy="230832"/>
          </a:xfrm>
          <a:prstGeom prst="rect">
            <a:avLst/>
          </a:prstGeom>
        </p:spPr>
        <p:txBody>
          <a:bodyPr wrap="none">
            <a:spAutoFit/>
          </a:bodyPr>
          <a:lstStyle/>
          <a:p>
            <a:r>
              <a:rPr lang="en-US" sz="900" b="1" kern="0" dirty="0">
                <a:latin typeface="Arial"/>
              </a:rPr>
              <a:t>Present product catalog and take orders</a:t>
            </a:r>
            <a:endParaRPr lang="en-US" sz="900" dirty="0"/>
          </a:p>
        </p:txBody>
      </p:sp>
      <p:sp>
        <p:nvSpPr>
          <p:cNvPr id="53" name="TextBox 52"/>
          <p:cNvSpPr txBox="1"/>
          <p:nvPr/>
        </p:nvSpPr>
        <p:spPr>
          <a:xfrm>
            <a:off x="6390150" y="4881771"/>
            <a:ext cx="2657111" cy="1015663"/>
          </a:xfrm>
          <a:prstGeom prst="rect">
            <a:avLst/>
          </a:prstGeom>
          <a:noFill/>
        </p:spPr>
        <p:txBody>
          <a:bodyPr wrap="square" rtlCol="0">
            <a:spAutoFit/>
          </a:bodyPr>
          <a:lstStyle/>
          <a:p>
            <a:pPr marL="117475" indent="-117475">
              <a:buFont typeface="Arial" panose="020B0604020202020204" pitchFamily="34" charset="0"/>
              <a:buChar char="•"/>
            </a:pPr>
            <a:r>
              <a:rPr lang="en-US" sz="1200" dirty="0">
                <a:solidFill>
                  <a:srgbClr val="C00000"/>
                </a:solidFill>
              </a:rPr>
              <a:t>Unauthorized viewing or modification of database data</a:t>
            </a: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p:txBody>
      </p:sp>
    </p:spTree>
    <p:extLst>
      <p:ext uri="{BB962C8B-B14F-4D97-AF65-F5344CB8AC3E}">
        <p14:creationId xmlns:p14="http://schemas.microsoft.com/office/powerpoint/2010/main" val="2416149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55</a:t>
            </a:fld>
            <a:endParaRPr lang="en-US" dirty="0"/>
          </a:p>
        </p:txBody>
      </p:sp>
      <p:sp>
        <p:nvSpPr>
          <p:cNvPr id="3" name="Title 2"/>
          <p:cNvSpPr>
            <a:spLocks noGrp="1"/>
          </p:cNvSpPr>
          <p:nvPr>
            <p:ph type="title"/>
          </p:nvPr>
        </p:nvSpPr>
        <p:spPr/>
        <p:txBody>
          <a:bodyPr/>
          <a:lstStyle/>
          <a:p>
            <a:r>
              <a:rPr lang="en-US" dirty="0"/>
              <a:t>Countermeasure Examples</a:t>
            </a:r>
          </a:p>
        </p:txBody>
      </p:sp>
      <p:grpSp>
        <p:nvGrpSpPr>
          <p:cNvPr id="6" name="Group 5"/>
          <p:cNvGrpSpPr/>
          <p:nvPr/>
        </p:nvGrpSpPr>
        <p:grpSpPr>
          <a:xfrm>
            <a:off x="341925" y="1219200"/>
            <a:ext cx="7527873" cy="4119304"/>
            <a:chOff x="-227257" y="1148312"/>
            <a:chExt cx="8412803" cy="4603544"/>
          </a:xfrm>
        </p:grpSpPr>
        <p:sp>
          <p:nvSpPr>
            <p:cNvPr id="7" name="Rectangle 6"/>
            <p:cNvSpPr/>
            <p:nvPr/>
          </p:nvSpPr>
          <p:spPr>
            <a:xfrm>
              <a:off x="336363" y="2177434"/>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End User</a:t>
              </a:r>
            </a:p>
          </p:txBody>
        </p:sp>
        <p:sp>
          <p:nvSpPr>
            <p:cNvPr id="8" name="Rectangle 7"/>
            <p:cNvSpPr/>
            <p:nvPr/>
          </p:nvSpPr>
          <p:spPr>
            <a:xfrm>
              <a:off x="326115" y="3813915"/>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Site Content Administrator</a:t>
              </a:r>
            </a:p>
          </p:txBody>
        </p:sp>
        <p:grpSp>
          <p:nvGrpSpPr>
            <p:cNvPr id="9" name="Group 8"/>
            <p:cNvGrpSpPr/>
            <p:nvPr/>
          </p:nvGrpSpPr>
          <p:grpSpPr>
            <a:xfrm>
              <a:off x="3002978" y="2585284"/>
              <a:ext cx="1588940" cy="1588940"/>
              <a:chOff x="2895600" y="2057400"/>
              <a:chExt cx="1066800" cy="1066800"/>
            </a:xfrm>
          </p:grpSpPr>
          <p:sp>
            <p:nvSpPr>
              <p:cNvPr id="48" name="Oval 47"/>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900" b="1" kern="0" dirty="0">
                  <a:latin typeface="Arial"/>
                </a:endParaRPr>
              </a:p>
            </p:txBody>
          </p:sp>
          <p:sp>
            <p:nvSpPr>
              <p:cNvPr id="49" name="Oval 48"/>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900" b="1" kern="0" dirty="0">
                    <a:latin typeface="Arial"/>
                  </a:rPr>
                  <a:t>Application</a:t>
                </a:r>
              </a:p>
              <a:p>
                <a:pPr algn="ctr" defTabSz="914400"/>
                <a:r>
                  <a:rPr lang="en-US" sz="900" b="1" kern="0" dirty="0">
                    <a:latin typeface="Arial"/>
                  </a:rPr>
                  <a:t>Server</a:t>
                </a:r>
              </a:p>
              <a:p>
                <a:pPr algn="ctr" defTabSz="914400"/>
                <a:r>
                  <a:rPr lang="en-US" sz="900" b="1" kern="0" dirty="0">
                    <a:latin typeface="Arial"/>
                  </a:rPr>
                  <a:t>(Node.js)</a:t>
                </a:r>
              </a:p>
            </p:txBody>
          </p:sp>
        </p:grpSp>
        <p:sp>
          <p:nvSpPr>
            <p:cNvPr id="10" name="Arc 9"/>
            <p:cNvSpPr/>
            <p:nvPr/>
          </p:nvSpPr>
          <p:spPr>
            <a:xfrm>
              <a:off x="504914" y="1148312"/>
              <a:ext cx="2168673" cy="4603544"/>
            </a:xfrm>
            <a:prstGeom prst="arc">
              <a:avLst>
                <a:gd name="adj1" fmla="val 16858567"/>
                <a:gd name="adj2" fmla="val 4703389"/>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1" name="Arc 10"/>
            <p:cNvSpPr/>
            <p:nvPr/>
          </p:nvSpPr>
          <p:spPr>
            <a:xfrm rot="16501038">
              <a:off x="1808472" y="1946049"/>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2" name="Arc 11"/>
            <p:cNvSpPr/>
            <p:nvPr/>
          </p:nvSpPr>
          <p:spPr>
            <a:xfrm rot="5685274">
              <a:off x="1904128" y="1566590"/>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3" name="Rectangle 12"/>
            <p:cNvSpPr/>
            <p:nvPr/>
          </p:nvSpPr>
          <p:spPr>
            <a:xfrm>
              <a:off x="1559082" y="2082881"/>
              <a:ext cx="786801" cy="257967"/>
            </a:xfrm>
            <a:prstGeom prst="rect">
              <a:avLst/>
            </a:prstGeom>
          </p:spPr>
          <p:txBody>
            <a:bodyPr wrap="none">
              <a:spAutoFit/>
            </a:bodyPr>
            <a:lstStyle/>
            <a:p>
              <a:pPr defTabSz="914400"/>
              <a:r>
                <a:rPr lang="en-US" sz="900" b="1" kern="0" dirty="0">
                  <a:latin typeface="Arial"/>
                </a:rPr>
                <a:t>Requests</a:t>
              </a:r>
            </a:p>
          </p:txBody>
        </p:sp>
        <p:sp>
          <p:nvSpPr>
            <p:cNvPr id="14" name="Rectangle 13"/>
            <p:cNvSpPr/>
            <p:nvPr/>
          </p:nvSpPr>
          <p:spPr>
            <a:xfrm>
              <a:off x="1539046" y="2785711"/>
              <a:ext cx="894288" cy="257967"/>
            </a:xfrm>
            <a:prstGeom prst="rect">
              <a:avLst/>
            </a:prstGeom>
          </p:spPr>
          <p:txBody>
            <a:bodyPr wrap="none">
              <a:spAutoFit/>
            </a:bodyPr>
            <a:lstStyle/>
            <a:p>
              <a:pPr defTabSz="914400"/>
              <a:r>
                <a:rPr lang="en-US" sz="900" b="1" kern="0" dirty="0">
                  <a:latin typeface="Arial"/>
                </a:rPr>
                <a:t>Responses</a:t>
              </a:r>
            </a:p>
          </p:txBody>
        </p:sp>
        <p:sp>
          <p:nvSpPr>
            <p:cNvPr id="15" name="Arc 14"/>
            <p:cNvSpPr/>
            <p:nvPr/>
          </p:nvSpPr>
          <p:spPr>
            <a:xfrm rot="15339464">
              <a:off x="1837187" y="3465883"/>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6" name="Arc 15"/>
            <p:cNvSpPr/>
            <p:nvPr/>
          </p:nvSpPr>
          <p:spPr>
            <a:xfrm rot="4459424">
              <a:off x="1799210" y="3074499"/>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7" name="Rectangle 16"/>
            <p:cNvSpPr/>
            <p:nvPr/>
          </p:nvSpPr>
          <p:spPr>
            <a:xfrm>
              <a:off x="1481787" y="3626607"/>
              <a:ext cx="786801" cy="257967"/>
            </a:xfrm>
            <a:prstGeom prst="rect">
              <a:avLst/>
            </a:prstGeom>
          </p:spPr>
          <p:txBody>
            <a:bodyPr wrap="none">
              <a:spAutoFit/>
            </a:bodyPr>
            <a:lstStyle/>
            <a:p>
              <a:pPr defTabSz="914400"/>
              <a:r>
                <a:rPr lang="en-US" sz="900" b="1" kern="0" dirty="0">
                  <a:latin typeface="Arial"/>
                </a:rPr>
                <a:t>Requests</a:t>
              </a:r>
            </a:p>
          </p:txBody>
        </p:sp>
        <p:sp>
          <p:nvSpPr>
            <p:cNvPr id="18" name="Rectangle 17"/>
            <p:cNvSpPr/>
            <p:nvPr/>
          </p:nvSpPr>
          <p:spPr>
            <a:xfrm>
              <a:off x="1583750" y="4380641"/>
              <a:ext cx="894288" cy="257967"/>
            </a:xfrm>
            <a:prstGeom prst="rect">
              <a:avLst/>
            </a:prstGeom>
          </p:spPr>
          <p:txBody>
            <a:bodyPr wrap="none">
              <a:spAutoFit/>
            </a:bodyPr>
            <a:lstStyle/>
            <a:p>
              <a:pPr defTabSz="914400"/>
              <a:r>
                <a:rPr lang="en-US" sz="900" b="1" kern="0" dirty="0">
                  <a:latin typeface="Arial"/>
                </a:rPr>
                <a:t>Responses</a:t>
              </a:r>
            </a:p>
          </p:txBody>
        </p:sp>
        <p:grpSp>
          <p:nvGrpSpPr>
            <p:cNvPr id="19" name="Group 18"/>
            <p:cNvGrpSpPr/>
            <p:nvPr/>
          </p:nvGrpSpPr>
          <p:grpSpPr>
            <a:xfrm>
              <a:off x="3901200" y="1152527"/>
              <a:ext cx="1219200" cy="685800"/>
              <a:chOff x="4729998" y="1980675"/>
              <a:chExt cx="1219200" cy="685800"/>
            </a:xfrm>
          </p:grpSpPr>
          <p:cxnSp>
            <p:nvCxnSpPr>
              <p:cNvPr id="45" name="Straight Connector 44"/>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Web page templates, images style sheets</a:t>
                </a:r>
              </a:p>
            </p:txBody>
          </p:sp>
          <p:cxnSp>
            <p:nvCxnSpPr>
              <p:cNvPr id="47" name="Straight Connector 46"/>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6119832" y="3090027"/>
              <a:ext cx="1232303" cy="1232303"/>
              <a:chOff x="2895600" y="2057400"/>
              <a:chExt cx="1066800" cy="1066800"/>
            </a:xfrm>
          </p:grpSpPr>
          <p:sp>
            <p:nvSpPr>
              <p:cNvPr id="43" name="Oval 42"/>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900" b="1" kern="0" dirty="0">
                  <a:latin typeface="Arial"/>
                </a:endParaRPr>
              </a:p>
            </p:txBody>
          </p:sp>
          <p:sp>
            <p:nvSpPr>
              <p:cNvPr id="44" name="Oval 43"/>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900" b="1" kern="0" dirty="0">
                    <a:latin typeface="Arial"/>
                  </a:rPr>
                  <a:t>Database Server</a:t>
                </a:r>
              </a:p>
            </p:txBody>
          </p:sp>
        </p:grpSp>
        <p:grpSp>
          <p:nvGrpSpPr>
            <p:cNvPr id="21" name="Group 20"/>
            <p:cNvGrpSpPr/>
            <p:nvPr/>
          </p:nvGrpSpPr>
          <p:grpSpPr>
            <a:xfrm>
              <a:off x="6956813" y="1418726"/>
              <a:ext cx="1219200" cy="685800"/>
              <a:chOff x="4729998" y="1980675"/>
              <a:chExt cx="1219200" cy="685800"/>
            </a:xfrm>
          </p:grpSpPr>
          <p:cxnSp>
            <p:nvCxnSpPr>
              <p:cNvPr id="40" name="Straight Connector 39"/>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900" b="1" kern="0" dirty="0">
                    <a:latin typeface="Arial"/>
                  </a:rPr>
                  <a:t>Product Data in Database</a:t>
                </a:r>
              </a:p>
            </p:txBody>
          </p:sp>
          <p:cxnSp>
            <p:nvCxnSpPr>
              <p:cNvPr id="42" name="Straight Connector 41"/>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Arc 21"/>
            <p:cNvSpPr/>
            <p:nvPr/>
          </p:nvSpPr>
          <p:spPr>
            <a:xfrm rot="5400000" flipH="1">
              <a:off x="788329" y="2253778"/>
              <a:ext cx="1482289" cy="3513462"/>
            </a:xfrm>
            <a:prstGeom prst="arc">
              <a:avLst>
                <a:gd name="adj1" fmla="val 17842670"/>
                <a:gd name="adj2" fmla="val 4220416"/>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23" name="Rectangle 22"/>
            <p:cNvSpPr/>
            <p:nvPr/>
          </p:nvSpPr>
          <p:spPr>
            <a:xfrm>
              <a:off x="711240" y="3007054"/>
              <a:ext cx="1417389" cy="257967"/>
            </a:xfrm>
            <a:prstGeom prst="rect">
              <a:avLst/>
            </a:prstGeom>
          </p:spPr>
          <p:txBody>
            <a:bodyPr wrap="none">
              <a:spAutoFit/>
            </a:bodyPr>
            <a:lstStyle/>
            <a:p>
              <a:pPr defTabSz="914400"/>
              <a:r>
                <a:rPr lang="en-US" sz="900" b="1" kern="0" dirty="0">
                  <a:solidFill>
                    <a:srgbClr val="01A1DD"/>
                  </a:solidFill>
                  <a:latin typeface="Arial"/>
                </a:rPr>
                <a:t>End User Privileges</a:t>
              </a:r>
            </a:p>
          </p:txBody>
        </p:sp>
        <p:sp>
          <p:nvSpPr>
            <p:cNvPr id="24" name="Rectangle 23"/>
            <p:cNvSpPr/>
            <p:nvPr/>
          </p:nvSpPr>
          <p:spPr>
            <a:xfrm>
              <a:off x="445110" y="4700296"/>
              <a:ext cx="1775678" cy="257967"/>
            </a:xfrm>
            <a:prstGeom prst="rect">
              <a:avLst/>
            </a:prstGeom>
          </p:spPr>
          <p:txBody>
            <a:bodyPr wrap="none">
              <a:spAutoFit/>
            </a:bodyPr>
            <a:lstStyle/>
            <a:p>
              <a:pPr defTabSz="914400"/>
              <a:r>
                <a:rPr lang="en-US" sz="900" b="1" kern="0" dirty="0">
                  <a:solidFill>
                    <a:srgbClr val="01A1DD"/>
                  </a:solidFill>
                  <a:latin typeface="Arial"/>
                </a:rPr>
                <a:t>Content Admin Privileges</a:t>
              </a:r>
            </a:p>
          </p:txBody>
        </p:sp>
        <p:sp>
          <p:nvSpPr>
            <p:cNvPr id="25" name="Rectangle 24"/>
            <p:cNvSpPr/>
            <p:nvPr/>
          </p:nvSpPr>
          <p:spPr>
            <a:xfrm>
              <a:off x="3107294" y="4704355"/>
              <a:ext cx="1847335" cy="257967"/>
            </a:xfrm>
            <a:prstGeom prst="rect">
              <a:avLst/>
            </a:prstGeom>
          </p:spPr>
          <p:txBody>
            <a:bodyPr wrap="none">
              <a:spAutoFit/>
            </a:bodyPr>
            <a:lstStyle/>
            <a:p>
              <a:pPr defTabSz="914400"/>
              <a:r>
                <a:rPr lang="en-US" sz="900" b="1" kern="0" dirty="0">
                  <a:solidFill>
                    <a:srgbClr val="01A1DD"/>
                  </a:solidFill>
                  <a:latin typeface="Arial"/>
                </a:rPr>
                <a:t>Web App Server Privileges</a:t>
              </a:r>
            </a:p>
          </p:txBody>
        </p:sp>
        <p:sp>
          <p:nvSpPr>
            <p:cNvPr id="26" name="Rectangle 25"/>
            <p:cNvSpPr/>
            <p:nvPr/>
          </p:nvSpPr>
          <p:spPr>
            <a:xfrm>
              <a:off x="6323879" y="4701452"/>
              <a:ext cx="1861667" cy="257967"/>
            </a:xfrm>
            <a:prstGeom prst="rect">
              <a:avLst/>
            </a:prstGeom>
          </p:spPr>
          <p:txBody>
            <a:bodyPr wrap="none">
              <a:spAutoFit/>
            </a:bodyPr>
            <a:lstStyle/>
            <a:p>
              <a:pPr defTabSz="914400"/>
              <a:r>
                <a:rPr lang="en-US" sz="900" b="1" kern="0" dirty="0">
                  <a:solidFill>
                    <a:srgbClr val="01A1DD"/>
                  </a:solidFill>
                  <a:latin typeface="Arial"/>
                </a:rPr>
                <a:t>Database Server Privileges</a:t>
              </a:r>
            </a:p>
          </p:txBody>
        </p:sp>
        <p:sp>
          <p:nvSpPr>
            <p:cNvPr id="27" name="Arc 26"/>
            <p:cNvSpPr/>
            <p:nvPr/>
          </p:nvSpPr>
          <p:spPr>
            <a:xfrm rot="16501038">
              <a:off x="4843699" y="2961360"/>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28" name="Arc 27"/>
            <p:cNvSpPr/>
            <p:nvPr/>
          </p:nvSpPr>
          <p:spPr>
            <a:xfrm rot="5685274">
              <a:off x="4939355" y="2581901"/>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29" name="Rectangle 28"/>
            <p:cNvSpPr/>
            <p:nvPr/>
          </p:nvSpPr>
          <p:spPr>
            <a:xfrm>
              <a:off x="4872931" y="3129934"/>
              <a:ext cx="779636" cy="412748"/>
            </a:xfrm>
            <a:prstGeom prst="rect">
              <a:avLst/>
            </a:prstGeom>
          </p:spPr>
          <p:txBody>
            <a:bodyPr wrap="none">
              <a:spAutoFit/>
            </a:bodyPr>
            <a:lstStyle/>
            <a:p>
              <a:pPr defTabSz="914400"/>
              <a:r>
                <a:rPr lang="en-US" sz="900" b="1" kern="0" dirty="0">
                  <a:latin typeface="Arial"/>
                </a:rPr>
                <a:t>Database</a:t>
              </a:r>
            </a:p>
            <a:p>
              <a:pPr defTabSz="914400"/>
              <a:r>
                <a:rPr lang="en-US" sz="900" b="1" kern="0" dirty="0">
                  <a:latin typeface="Arial"/>
                </a:rPr>
                <a:t>Queries</a:t>
              </a:r>
            </a:p>
          </p:txBody>
        </p:sp>
        <p:sp>
          <p:nvSpPr>
            <p:cNvPr id="30" name="Rectangle 29"/>
            <p:cNvSpPr/>
            <p:nvPr/>
          </p:nvSpPr>
          <p:spPr>
            <a:xfrm>
              <a:off x="5119195" y="3639395"/>
              <a:ext cx="693647" cy="412748"/>
            </a:xfrm>
            <a:prstGeom prst="rect">
              <a:avLst/>
            </a:prstGeom>
          </p:spPr>
          <p:txBody>
            <a:bodyPr wrap="none">
              <a:spAutoFit/>
            </a:bodyPr>
            <a:lstStyle/>
            <a:p>
              <a:pPr algn="ctr" defTabSz="914400"/>
              <a:r>
                <a:rPr lang="en-US" sz="900" b="1" kern="0" dirty="0">
                  <a:latin typeface="Arial"/>
                </a:rPr>
                <a:t>Product</a:t>
              </a:r>
            </a:p>
            <a:p>
              <a:pPr algn="ctr" defTabSz="914400"/>
              <a:r>
                <a:rPr lang="en-US" sz="900" b="1" kern="0" dirty="0">
                  <a:latin typeface="Arial"/>
                </a:rPr>
                <a:t>Data</a:t>
              </a:r>
            </a:p>
          </p:txBody>
        </p:sp>
        <p:sp>
          <p:nvSpPr>
            <p:cNvPr id="31" name="Arc 30"/>
            <p:cNvSpPr/>
            <p:nvPr/>
          </p:nvSpPr>
          <p:spPr>
            <a:xfrm rot="780408">
              <a:off x="3968412" y="1649203"/>
              <a:ext cx="834670" cy="1145743"/>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2" name="Arc 31"/>
            <p:cNvSpPr/>
            <p:nvPr/>
          </p:nvSpPr>
          <p:spPr>
            <a:xfrm rot="10800000">
              <a:off x="4106675" y="1883138"/>
              <a:ext cx="834670" cy="1145743"/>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3" name="Rectangle 32"/>
            <p:cNvSpPr/>
            <p:nvPr/>
          </p:nvSpPr>
          <p:spPr>
            <a:xfrm>
              <a:off x="3330715" y="2107215"/>
              <a:ext cx="786801" cy="412748"/>
            </a:xfrm>
            <a:prstGeom prst="rect">
              <a:avLst/>
            </a:prstGeom>
          </p:spPr>
          <p:txBody>
            <a:bodyPr wrap="none">
              <a:spAutoFit/>
            </a:bodyPr>
            <a:lstStyle/>
            <a:p>
              <a:pPr defTabSz="914400"/>
              <a:r>
                <a:rPr lang="en-US" sz="900" b="1" kern="0" dirty="0">
                  <a:latin typeface="Arial"/>
                </a:rPr>
                <a:t>File Read</a:t>
              </a:r>
              <a:br>
                <a:rPr lang="en-US" sz="900" b="1" kern="0" dirty="0">
                  <a:latin typeface="Arial"/>
                </a:rPr>
              </a:br>
              <a:r>
                <a:rPr lang="en-US" sz="900" b="1" kern="0" dirty="0">
                  <a:latin typeface="Arial"/>
                </a:rPr>
                <a:t>Requests</a:t>
              </a:r>
            </a:p>
          </p:txBody>
        </p:sp>
        <p:sp>
          <p:nvSpPr>
            <p:cNvPr id="34" name="Rectangle 33"/>
            <p:cNvSpPr/>
            <p:nvPr/>
          </p:nvSpPr>
          <p:spPr>
            <a:xfrm>
              <a:off x="4792116" y="1892000"/>
              <a:ext cx="743807" cy="257967"/>
            </a:xfrm>
            <a:prstGeom prst="rect">
              <a:avLst/>
            </a:prstGeom>
          </p:spPr>
          <p:txBody>
            <a:bodyPr wrap="none">
              <a:spAutoFit/>
            </a:bodyPr>
            <a:lstStyle/>
            <a:p>
              <a:pPr defTabSz="914400"/>
              <a:r>
                <a:rPr lang="en-US" sz="900" b="1" kern="0" dirty="0">
                  <a:latin typeface="Arial"/>
                </a:rPr>
                <a:t>File Data</a:t>
              </a:r>
            </a:p>
          </p:txBody>
        </p:sp>
        <p:sp>
          <p:nvSpPr>
            <p:cNvPr id="35" name="Arc 34"/>
            <p:cNvSpPr/>
            <p:nvPr/>
          </p:nvSpPr>
          <p:spPr>
            <a:xfrm rot="10800000">
              <a:off x="6903774" y="2049957"/>
              <a:ext cx="834670" cy="1677515"/>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6" name="Rectangle 35"/>
            <p:cNvSpPr/>
            <p:nvPr/>
          </p:nvSpPr>
          <p:spPr>
            <a:xfrm>
              <a:off x="6136959" y="2578971"/>
              <a:ext cx="786801" cy="412748"/>
            </a:xfrm>
            <a:prstGeom prst="rect">
              <a:avLst/>
            </a:prstGeom>
          </p:spPr>
          <p:txBody>
            <a:bodyPr wrap="none">
              <a:spAutoFit/>
            </a:bodyPr>
            <a:lstStyle/>
            <a:p>
              <a:pPr algn="ctr" defTabSz="914400"/>
              <a:r>
                <a:rPr lang="en-US" sz="900" b="1" kern="0" dirty="0">
                  <a:latin typeface="Arial"/>
                </a:rPr>
                <a:t>Data</a:t>
              </a:r>
              <a:br>
                <a:rPr lang="en-US" sz="900" b="1" kern="0" dirty="0">
                  <a:latin typeface="Arial"/>
                </a:rPr>
              </a:br>
              <a:r>
                <a:rPr lang="en-US" sz="900" b="1" kern="0" dirty="0">
                  <a:latin typeface="Arial"/>
                </a:rPr>
                <a:t>Requests</a:t>
              </a:r>
            </a:p>
          </p:txBody>
        </p:sp>
        <p:sp>
          <p:nvSpPr>
            <p:cNvPr id="37" name="Rectangle 36"/>
            <p:cNvSpPr/>
            <p:nvPr/>
          </p:nvSpPr>
          <p:spPr>
            <a:xfrm>
              <a:off x="7321108" y="2104526"/>
              <a:ext cx="693647" cy="412748"/>
            </a:xfrm>
            <a:prstGeom prst="rect">
              <a:avLst/>
            </a:prstGeom>
          </p:spPr>
          <p:txBody>
            <a:bodyPr wrap="none">
              <a:spAutoFit/>
            </a:bodyPr>
            <a:lstStyle/>
            <a:p>
              <a:pPr defTabSz="914400"/>
              <a:r>
                <a:rPr lang="en-US" sz="900" b="1" kern="0" dirty="0">
                  <a:latin typeface="Arial"/>
                </a:rPr>
                <a:t>Product</a:t>
              </a:r>
            </a:p>
            <a:p>
              <a:pPr defTabSz="914400"/>
              <a:r>
                <a:rPr lang="en-US" sz="900" b="1" kern="0" dirty="0">
                  <a:latin typeface="Arial"/>
                </a:rPr>
                <a:t>Data</a:t>
              </a:r>
            </a:p>
          </p:txBody>
        </p:sp>
        <p:sp>
          <p:nvSpPr>
            <p:cNvPr id="38" name="Arc 37"/>
            <p:cNvSpPr/>
            <p:nvPr/>
          </p:nvSpPr>
          <p:spPr>
            <a:xfrm>
              <a:off x="6512306" y="1335033"/>
              <a:ext cx="834670" cy="1975248"/>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39" name="Arc 38"/>
            <p:cNvSpPr/>
            <p:nvPr/>
          </p:nvSpPr>
          <p:spPr>
            <a:xfrm flipH="1">
              <a:off x="5814151" y="1148312"/>
              <a:ext cx="2168673" cy="4603544"/>
            </a:xfrm>
            <a:prstGeom prst="arc">
              <a:avLst>
                <a:gd name="adj1" fmla="val 16858567"/>
                <a:gd name="adj2" fmla="val 4703389"/>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grpSp>
      <p:sp>
        <p:nvSpPr>
          <p:cNvPr id="4" name="TextBox 3"/>
          <p:cNvSpPr txBox="1"/>
          <p:nvPr/>
        </p:nvSpPr>
        <p:spPr>
          <a:xfrm>
            <a:off x="128186" y="1045863"/>
            <a:ext cx="2157814" cy="1384995"/>
          </a:xfrm>
          <a:prstGeom prst="rect">
            <a:avLst/>
          </a:prstGeom>
          <a:noFill/>
        </p:spPr>
        <p:txBody>
          <a:bodyPr wrap="square" rtlCol="0">
            <a:spAutoFit/>
          </a:bodyPr>
          <a:lstStyle/>
          <a:p>
            <a:pPr marL="117475" indent="-117475">
              <a:buFont typeface="Arial" panose="020B0604020202020204" pitchFamily="34" charset="0"/>
              <a:buChar char="•"/>
            </a:pPr>
            <a:r>
              <a:rPr lang="en-US" sz="1200" dirty="0">
                <a:solidFill>
                  <a:srgbClr val="C00000"/>
                </a:solidFill>
              </a:rPr>
              <a:t>Brute force password attack</a:t>
            </a:r>
          </a:p>
          <a:p>
            <a:pPr marL="117475" indent="-117475">
              <a:buFont typeface="Arial" panose="020B0604020202020204" pitchFamily="34" charset="0"/>
              <a:buChar char="•"/>
            </a:pPr>
            <a:r>
              <a:rPr lang="en-US" sz="1200" dirty="0">
                <a:solidFill>
                  <a:srgbClr val="C00000"/>
                </a:solidFill>
              </a:rPr>
              <a:t>SQL injection in login form</a:t>
            </a:r>
          </a:p>
          <a:p>
            <a:pPr marL="117475" indent="-117475">
              <a:buFont typeface="Arial" panose="020B0604020202020204" pitchFamily="34" charset="0"/>
              <a:buChar char="•"/>
            </a:pPr>
            <a:r>
              <a:rPr lang="en-US" sz="1200" dirty="0">
                <a:solidFill>
                  <a:srgbClr val="C00000"/>
                </a:solidFill>
              </a:rPr>
              <a:t>Unauthorized access of another customer’s account</a:t>
            </a: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p:txBody>
      </p:sp>
      <p:sp>
        <p:nvSpPr>
          <p:cNvPr id="50" name="TextBox 49"/>
          <p:cNvSpPr txBox="1"/>
          <p:nvPr/>
        </p:nvSpPr>
        <p:spPr>
          <a:xfrm>
            <a:off x="2661987" y="4881771"/>
            <a:ext cx="3432779" cy="2123658"/>
          </a:xfrm>
          <a:prstGeom prst="rect">
            <a:avLst/>
          </a:prstGeom>
          <a:noFill/>
        </p:spPr>
        <p:txBody>
          <a:bodyPr wrap="square" rtlCol="0">
            <a:spAutoFit/>
          </a:bodyPr>
          <a:lstStyle/>
          <a:p>
            <a:pPr marL="117475" indent="-117475">
              <a:buFont typeface="Arial" panose="020B0604020202020204" pitchFamily="34" charset="0"/>
              <a:buChar char="•"/>
            </a:pPr>
            <a:r>
              <a:rPr lang="en-US" sz="1200" dirty="0">
                <a:solidFill>
                  <a:srgbClr val="C00000"/>
                </a:solidFill>
              </a:rPr>
              <a:t>Purchase products through another user’s account</a:t>
            </a:r>
          </a:p>
          <a:p>
            <a:pPr marL="117475" indent="-117475">
              <a:buFont typeface="Arial" panose="020B0604020202020204" pitchFamily="34" charset="0"/>
              <a:buChar char="•"/>
            </a:pPr>
            <a:r>
              <a:rPr lang="en-US" sz="1200" dirty="0">
                <a:solidFill>
                  <a:srgbClr val="C00000"/>
                </a:solidFill>
              </a:rPr>
              <a:t>View or modify files not intended for public access: log files, web page content, application code, etc.</a:t>
            </a:r>
          </a:p>
          <a:p>
            <a:pPr marL="117475" indent="-117475">
              <a:buFont typeface="Arial" panose="020B0604020202020204" pitchFamily="34" charset="0"/>
              <a:buChar char="•"/>
            </a:pPr>
            <a:r>
              <a:rPr lang="en-US" sz="1200" dirty="0">
                <a:solidFill>
                  <a:srgbClr val="C00000"/>
                </a:solidFill>
              </a:rPr>
              <a:t>Apply unauthorized coupons, discounts</a:t>
            </a:r>
          </a:p>
          <a:p>
            <a:pPr marL="117475" indent="-117475">
              <a:buFont typeface="Arial" panose="020B0604020202020204" pitchFamily="34" charset="0"/>
              <a:buChar char="•"/>
            </a:pPr>
            <a:r>
              <a:rPr lang="en-US" sz="1200" dirty="0">
                <a:solidFill>
                  <a:srgbClr val="C00000"/>
                </a:solidFill>
              </a:rPr>
              <a:t>Post product feedback in another user’s name</a:t>
            </a:r>
          </a:p>
          <a:p>
            <a:pPr marL="117475" indent="-117475">
              <a:buFont typeface="Arial" panose="020B0604020202020204" pitchFamily="34" charset="0"/>
              <a:buChar char="•"/>
            </a:pPr>
            <a:r>
              <a:rPr lang="en-US" sz="1200" dirty="0">
                <a:solidFill>
                  <a:srgbClr val="C00000"/>
                </a:solidFill>
              </a:rPr>
              <a:t>Inject SQL, JavaScript, or HTML in Search form</a:t>
            </a: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p:txBody>
      </p:sp>
      <p:sp>
        <p:nvSpPr>
          <p:cNvPr id="51" name="TextBox 50"/>
          <p:cNvSpPr txBox="1"/>
          <p:nvPr/>
        </p:nvSpPr>
        <p:spPr>
          <a:xfrm>
            <a:off x="128185" y="4949033"/>
            <a:ext cx="2505230" cy="1015663"/>
          </a:xfrm>
          <a:prstGeom prst="rect">
            <a:avLst/>
          </a:prstGeom>
          <a:noFill/>
        </p:spPr>
        <p:txBody>
          <a:bodyPr wrap="square" rtlCol="0">
            <a:spAutoFit/>
          </a:bodyPr>
          <a:lstStyle/>
          <a:p>
            <a:pPr marL="117475" indent="-117475">
              <a:buFont typeface="Arial" panose="020B0604020202020204" pitchFamily="34" charset="0"/>
              <a:buChar char="•"/>
            </a:pPr>
            <a:r>
              <a:rPr lang="en-US" sz="1200" dirty="0">
                <a:solidFill>
                  <a:srgbClr val="C00000"/>
                </a:solidFill>
              </a:rPr>
              <a:t>Unauthorized access of admin account</a:t>
            </a: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p:txBody>
      </p:sp>
      <p:sp>
        <p:nvSpPr>
          <p:cNvPr id="52" name="Rectangle 51"/>
          <p:cNvSpPr/>
          <p:nvPr/>
        </p:nvSpPr>
        <p:spPr>
          <a:xfrm>
            <a:off x="3300749" y="4040949"/>
            <a:ext cx="2396810" cy="230832"/>
          </a:xfrm>
          <a:prstGeom prst="rect">
            <a:avLst/>
          </a:prstGeom>
        </p:spPr>
        <p:txBody>
          <a:bodyPr wrap="none">
            <a:spAutoFit/>
          </a:bodyPr>
          <a:lstStyle/>
          <a:p>
            <a:r>
              <a:rPr lang="en-US" sz="900" b="1" kern="0" dirty="0">
                <a:latin typeface="Arial"/>
              </a:rPr>
              <a:t>Present product catalog and take orders</a:t>
            </a:r>
            <a:endParaRPr lang="en-US" sz="900" dirty="0"/>
          </a:p>
        </p:txBody>
      </p:sp>
      <p:sp>
        <p:nvSpPr>
          <p:cNvPr id="53" name="TextBox 52"/>
          <p:cNvSpPr txBox="1"/>
          <p:nvPr/>
        </p:nvSpPr>
        <p:spPr>
          <a:xfrm>
            <a:off x="6390150" y="4881771"/>
            <a:ext cx="2657111" cy="1015663"/>
          </a:xfrm>
          <a:prstGeom prst="rect">
            <a:avLst/>
          </a:prstGeom>
          <a:noFill/>
        </p:spPr>
        <p:txBody>
          <a:bodyPr wrap="square" rtlCol="0">
            <a:spAutoFit/>
          </a:bodyPr>
          <a:lstStyle/>
          <a:p>
            <a:pPr marL="117475" indent="-117475">
              <a:buFont typeface="Arial" panose="020B0604020202020204" pitchFamily="34" charset="0"/>
              <a:buChar char="•"/>
            </a:pPr>
            <a:r>
              <a:rPr lang="en-US" sz="1200" dirty="0">
                <a:solidFill>
                  <a:srgbClr val="C00000"/>
                </a:solidFill>
              </a:rPr>
              <a:t>Unauthorized viewing or modification of database data</a:t>
            </a: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a:p>
            <a:pPr marL="117475" indent="-117475">
              <a:buFont typeface="Arial" panose="020B0604020202020204" pitchFamily="34" charset="0"/>
              <a:buChar char="•"/>
            </a:pPr>
            <a:endParaRPr lang="en-US" sz="1200" dirty="0">
              <a:solidFill>
                <a:srgbClr val="C00000"/>
              </a:solidFill>
            </a:endParaRPr>
          </a:p>
        </p:txBody>
      </p:sp>
      <p:sp>
        <p:nvSpPr>
          <p:cNvPr id="54" name="Rounded Rectangle 143"/>
          <p:cNvSpPr/>
          <p:nvPr/>
        </p:nvSpPr>
        <p:spPr>
          <a:xfrm>
            <a:off x="2203711" y="1095341"/>
            <a:ext cx="2647193" cy="744170"/>
          </a:xfrm>
          <a:prstGeom prst="roundRect">
            <a:avLst>
              <a:gd name="adj" fmla="val 6220"/>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t"/>
          <a:lstStyle/>
          <a:p>
            <a:pPr marL="171450" marR="0" lvl="0" indent="-171450" defTabSz="914400" eaLnBrk="1" fontAlgn="auto" latinLnBrk="0" hangingPunct="1">
              <a:spcAft>
                <a:spcPts val="200"/>
              </a:spcAft>
              <a:buClrTx/>
              <a:buSzTx/>
              <a:buFont typeface="Arial" panose="020B0604020202020204" pitchFamily="34" charset="0"/>
              <a:buChar char="•"/>
              <a:tabLst/>
              <a:defRPr/>
            </a:pPr>
            <a:r>
              <a:rPr lang="en-US" sz="1200" kern="0" dirty="0">
                <a:solidFill>
                  <a:srgbClr val="FFFFFF"/>
                </a:solidFill>
                <a:latin typeface="Calibri"/>
                <a:cs typeface="Calibri"/>
              </a:rPr>
              <a:t>Require s</a:t>
            </a:r>
            <a:r>
              <a:rPr kumimoji="0" lang="en-US" sz="1200" i="0" u="none" strike="noStrike" kern="0" cap="none" spc="0" normalizeH="0" baseline="0" noProof="0" dirty="0">
                <a:ln>
                  <a:noFill/>
                </a:ln>
                <a:solidFill>
                  <a:srgbClr val="FFFFFF"/>
                </a:solidFill>
                <a:effectLst/>
                <a:uLnTx/>
                <a:uFillTx/>
                <a:latin typeface="Calibri"/>
                <a:ea typeface="+mn-ea"/>
                <a:cs typeface="Calibri"/>
              </a:rPr>
              <a:t>trong passwords</a:t>
            </a:r>
          </a:p>
          <a:p>
            <a:pPr marL="171450" marR="0" lvl="0" indent="-171450" defTabSz="914400" eaLnBrk="1" fontAlgn="auto" latinLnBrk="0" hangingPunct="1">
              <a:spcAft>
                <a:spcPts val="200"/>
              </a:spcAft>
              <a:buClrTx/>
              <a:buSzTx/>
              <a:buFont typeface="Arial" panose="020B0604020202020204" pitchFamily="34" charset="0"/>
              <a:buChar char="•"/>
              <a:tabLst/>
              <a:defRPr/>
            </a:pPr>
            <a:r>
              <a:rPr lang="en-US" sz="1200" kern="0" dirty="0">
                <a:solidFill>
                  <a:srgbClr val="FFFFFF"/>
                </a:solidFill>
                <a:latin typeface="Calibri"/>
                <a:cs typeface="Calibri"/>
              </a:rPr>
              <a:t>Input validation and strip out SQL</a:t>
            </a:r>
          </a:p>
          <a:p>
            <a:pPr marL="171450" marR="0" lvl="0" indent="-171450" defTabSz="914400" eaLnBrk="1" fontAlgn="auto" latinLnBrk="0" hangingPunct="1">
              <a:spcAft>
                <a:spcPts val="200"/>
              </a:spcAft>
              <a:buClrTx/>
              <a:buSzTx/>
              <a:buFont typeface="Arial" panose="020B0604020202020204" pitchFamily="34" charset="0"/>
              <a:buChar char="•"/>
              <a:tabLst/>
              <a:defRPr/>
            </a:pPr>
            <a:r>
              <a:rPr kumimoji="0" lang="en-US" sz="1200" i="0" u="none" strike="noStrike" kern="0" cap="none" spc="0" normalizeH="0" baseline="0" noProof="0" dirty="0">
                <a:ln>
                  <a:noFill/>
                </a:ln>
                <a:solidFill>
                  <a:srgbClr val="FFFFFF"/>
                </a:solidFill>
                <a:effectLst/>
                <a:uLnTx/>
                <a:uFillTx/>
                <a:latin typeface="Calibri"/>
                <a:ea typeface="+mn-ea"/>
                <a:cs typeface="Calibri"/>
              </a:rPr>
              <a:t>Strong authentication controls</a:t>
            </a:r>
          </a:p>
        </p:txBody>
      </p:sp>
      <p:sp>
        <p:nvSpPr>
          <p:cNvPr id="55" name="Rounded Rectangle 143"/>
          <p:cNvSpPr/>
          <p:nvPr/>
        </p:nvSpPr>
        <p:spPr>
          <a:xfrm>
            <a:off x="139302" y="5431554"/>
            <a:ext cx="2339400" cy="539047"/>
          </a:xfrm>
          <a:prstGeom prst="roundRect">
            <a:avLst>
              <a:gd name="adj" fmla="val 6220"/>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t"/>
          <a:lstStyle/>
          <a:p>
            <a:pPr marL="171450" marR="0" lvl="0" indent="-171450" defTabSz="914400" eaLnBrk="1" fontAlgn="auto" latinLnBrk="0" hangingPunct="1">
              <a:spcAft>
                <a:spcPts val="200"/>
              </a:spcAft>
              <a:buClrTx/>
              <a:buSzTx/>
              <a:buFont typeface="Arial" panose="020B0604020202020204" pitchFamily="34" charset="0"/>
              <a:buChar char="•"/>
              <a:tabLst/>
              <a:defRPr/>
            </a:pPr>
            <a:r>
              <a:rPr lang="en-US" sz="1200" kern="0" dirty="0">
                <a:solidFill>
                  <a:srgbClr val="FFFFFF"/>
                </a:solidFill>
                <a:latin typeface="Calibri"/>
                <a:cs typeface="Calibri"/>
              </a:rPr>
              <a:t>Require s</a:t>
            </a:r>
            <a:r>
              <a:rPr kumimoji="0" lang="en-US" sz="1200" i="0" u="none" strike="noStrike" kern="0" cap="none" spc="0" normalizeH="0" baseline="0" noProof="0" dirty="0">
                <a:ln>
                  <a:noFill/>
                </a:ln>
                <a:solidFill>
                  <a:srgbClr val="FFFFFF"/>
                </a:solidFill>
                <a:effectLst/>
                <a:uLnTx/>
                <a:uFillTx/>
                <a:latin typeface="Calibri"/>
                <a:ea typeface="+mn-ea"/>
                <a:cs typeface="Calibri"/>
              </a:rPr>
              <a:t>trong passwords</a:t>
            </a:r>
          </a:p>
          <a:p>
            <a:pPr marL="171450" marR="0" lvl="0" indent="-171450" defTabSz="914400" eaLnBrk="1" fontAlgn="auto" latinLnBrk="0" hangingPunct="1">
              <a:spcAft>
                <a:spcPts val="200"/>
              </a:spcAft>
              <a:buClrTx/>
              <a:buSzTx/>
              <a:buFont typeface="Arial" panose="020B0604020202020204" pitchFamily="34" charset="0"/>
              <a:buChar char="•"/>
              <a:tabLst/>
              <a:defRPr/>
            </a:pPr>
            <a:r>
              <a:rPr kumimoji="0" lang="en-US" sz="1200" i="0" u="none" strike="noStrike" kern="0" cap="none" spc="0" normalizeH="0" baseline="0" noProof="0" dirty="0">
                <a:ln>
                  <a:noFill/>
                </a:ln>
                <a:solidFill>
                  <a:srgbClr val="FFFFFF"/>
                </a:solidFill>
                <a:effectLst/>
                <a:uLnTx/>
                <a:uFillTx/>
                <a:latin typeface="Calibri"/>
                <a:ea typeface="+mn-ea"/>
                <a:cs typeface="Calibri"/>
              </a:rPr>
              <a:t>Strong authentication controls</a:t>
            </a:r>
          </a:p>
        </p:txBody>
      </p:sp>
      <p:sp>
        <p:nvSpPr>
          <p:cNvPr id="56" name="Rounded Rectangle 143"/>
          <p:cNvSpPr/>
          <p:nvPr/>
        </p:nvSpPr>
        <p:spPr>
          <a:xfrm>
            <a:off x="2732399" y="3698967"/>
            <a:ext cx="3343980" cy="1088856"/>
          </a:xfrm>
          <a:prstGeom prst="roundRect">
            <a:avLst>
              <a:gd name="adj" fmla="val 6220"/>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t"/>
          <a:lstStyle/>
          <a:p>
            <a:pPr marL="171450" marR="0" lvl="0" indent="-171450" defTabSz="914400" eaLnBrk="1" fontAlgn="auto" latinLnBrk="0" hangingPunct="1">
              <a:spcAft>
                <a:spcPts val="200"/>
              </a:spcAft>
              <a:buClrTx/>
              <a:buSzTx/>
              <a:buFont typeface="Arial" panose="020B0604020202020204" pitchFamily="34" charset="0"/>
              <a:buChar char="•"/>
              <a:tabLst/>
              <a:defRPr/>
            </a:pPr>
            <a:r>
              <a:rPr kumimoji="0" lang="en-US" sz="1200" i="0" u="none" strike="noStrike" kern="0" cap="none" spc="0" normalizeH="0" baseline="0" noProof="0" dirty="0">
                <a:ln>
                  <a:noFill/>
                </a:ln>
                <a:solidFill>
                  <a:srgbClr val="FFFFFF"/>
                </a:solidFill>
                <a:effectLst/>
                <a:uLnTx/>
                <a:uFillTx/>
                <a:latin typeface="Calibri"/>
                <a:ea typeface="+mn-ea"/>
                <a:cs typeface="Calibri"/>
              </a:rPr>
              <a:t>Strong authentication and access control</a:t>
            </a:r>
          </a:p>
          <a:p>
            <a:pPr marL="171450" marR="0" lvl="0" indent="-171450" defTabSz="914400" eaLnBrk="1" fontAlgn="auto" latinLnBrk="0" hangingPunct="1">
              <a:spcAft>
                <a:spcPts val="200"/>
              </a:spcAft>
              <a:buClrTx/>
              <a:buSzTx/>
              <a:buFont typeface="Arial" panose="020B0604020202020204" pitchFamily="34" charset="0"/>
              <a:buChar char="•"/>
              <a:tabLst/>
              <a:defRPr/>
            </a:pPr>
            <a:r>
              <a:rPr lang="en-US" sz="1200" kern="0" dirty="0">
                <a:solidFill>
                  <a:srgbClr val="FFFFFF"/>
                </a:solidFill>
                <a:latin typeface="Calibri"/>
                <a:cs typeface="Calibri"/>
              </a:rPr>
              <a:t>Access control on file system</a:t>
            </a:r>
          </a:p>
          <a:p>
            <a:pPr marL="171450" marR="0" lvl="0" indent="-171450" defTabSz="914400" eaLnBrk="1" fontAlgn="auto" latinLnBrk="0" hangingPunct="1">
              <a:spcAft>
                <a:spcPts val="200"/>
              </a:spcAft>
              <a:buClrTx/>
              <a:buSzTx/>
              <a:buFont typeface="Arial" panose="020B0604020202020204" pitchFamily="34" charset="0"/>
              <a:buChar char="•"/>
              <a:tabLst/>
              <a:defRPr/>
            </a:pPr>
            <a:r>
              <a:rPr lang="en-US" sz="1200" kern="0" dirty="0">
                <a:solidFill>
                  <a:srgbClr val="FFFFFF"/>
                </a:solidFill>
                <a:latin typeface="Calibri"/>
                <a:cs typeface="Calibri"/>
              </a:rPr>
              <a:t>Timed deletion of coupon codes and discounts</a:t>
            </a:r>
          </a:p>
          <a:p>
            <a:pPr marL="171450" marR="0" lvl="0" indent="-171450" defTabSz="914400" eaLnBrk="1" fontAlgn="auto" latinLnBrk="0" hangingPunct="1">
              <a:spcAft>
                <a:spcPts val="200"/>
              </a:spcAft>
              <a:buClrTx/>
              <a:buSzTx/>
              <a:buFont typeface="Arial" panose="020B0604020202020204" pitchFamily="34" charset="0"/>
              <a:buChar char="•"/>
              <a:tabLst/>
              <a:defRPr/>
            </a:pPr>
            <a:r>
              <a:rPr lang="en-US" sz="1200" kern="0" dirty="0">
                <a:solidFill>
                  <a:srgbClr val="FFFFFF"/>
                </a:solidFill>
                <a:latin typeface="Calibri"/>
                <a:cs typeface="Calibri"/>
              </a:rPr>
              <a:t>Input validation on all UI controls and APIs</a:t>
            </a:r>
          </a:p>
        </p:txBody>
      </p:sp>
      <p:sp>
        <p:nvSpPr>
          <p:cNvPr id="57" name="Rounded Rectangle 143"/>
          <p:cNvSpPr/>
          <p:nvPr/>
        </p:nvSpPr>
        <p:spPr>
          <a:xfrm>
            <a:off x="6419298" y="5431554"/>
            <a:ext cx="2534885" cy="1013916"/>
          </a:xfrm>
          <a:prstGeom prst="roundRect">
            <a:avLst>
              <a:gd name="adj" fmla="val 6220"/>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t"/>
          <a:lstStyle/>
          <a:p>
            <a:pPr marL="171450" marR="0" lvl="0" indent="-171450" defTabSz="914400" eaLnBrk="1" fontAlgn="auto" latinLnBrk="0" hangingPunct="1">
              <a:spcAft>
                <a:spcPts val="200"/>
              </a:spcAft>
              <a:buClrTx/>
              <a:buSzTx/>
              <a:buFont typeface="Arial" panose="020B0604020202020204" pitchFamily="34" charset="0"/>
              <a:buChar char="•"/>
              <a:tabLst/>
              <a:defRPr/>
            </a:pPr>
            <a:r>
              <a:rPr lang="en-US" sz="1200" kern="0" dirty="0">
                <a:solidFill>
                  <a:srgbClr val="FFFFFF"/>
                </a:solidFill>
                <a:latin typeface="Calibri"/>
                <a:cs typeface="Calibri"/>
              </a:rPr>
              <a:t>Access control on file system</a:t>
            </a:r>
          </a:p>
          <a:p>
            <a:pPr marL="171450" marR="0" lvl="0" indent="-171450" defTabSz="914400" eaLnBrk="1" fontAlgn="auto" latinLnBrk="0" hangingPunct="1">
              <a:spcAft>
                <a:spcPts val="200"/>
              </a:spcAft>
              <a:buClrTx/>
              <a:buSzTx/>
              <a:buFont typeface="Arial" panose="020B0604020202020204" pitchFamily="34" charset="0"/>
              <a:buChar char="•"/>
              <a:tabLst/>
              <a:defRPr/>
            </a:pPr>
            <a:r>
              <a:rPr kumimoji="0" lang="en-US" sz="1200" i="0" u="none" strike="noStrike" kern="0" cap="none" spc="0" normalizeH="0" baseline="0" noProof="0" dirty="0">
                <a:ln>
                  <a:noFill/>
                </a:ln>
                <a:solidFill>
                  <a:srgbClr val="FFFFFF"/>
                </a:solidFill>
                <a:effectLst/>
                <a:uLnTx/>
                <a:uFillTx/>
                <a:latin typeface="Calibri"/>
                <a:ea typeface="+mn-ea"/>
                <a:cs typeface="Calibri"/>
              </a:rPr>
              <a:t>Access control on database</a:t>
            </a:r>
          </a:p>
          <a:p>
            <a:pPr marL="171450" marR="0" lvl="0" indent="-171450" defTabSz="914400" eaLnBrk="1" fontAlgn="auto" latinLnBrk="0" hangingPunct="1">
              <a:spcAft>
                <a:spcPts val="200"/>
              </a:spcAft>
              <a:buClrTx/>
              <a:buSzTx/>
              <a:buFont typeface="Arial" panose="020B0604020202020204" pitchFamily="34" charset="0"/>
              <a:buChar char="•"/>
              <a:tabLst/>
              <a:defRPr/>
            </a:pPr>
            <a:r>
              <a:rPr lang="en-US" sz="1200" kern="0" dirty="0">
                <a:solidFill>
                  <a:srgbClr val="FFFFFF"/>
                </a:solidFill>
                <a:latin typeface="Calibri"/>
                <a:cs typeface="Calibri"/>
              </a:rPr>
              <a:t>IP security</a:t>
            </a:r>
          </a:p>
          <a:p>
            <a:pPr marL="171450" marR="0" lvl="0" indent="-171450" defTabSz="914400" eaLnBrk="1" fontAlgn="auto" latinLnBrk="0" hangingPunct="1">
              <a:spcAft>
                <a:spcPts val="200"/>
              </a:spcAft>
              <a:buClrTx/>
              <a:buSzTx/>
              <a:buFont typeface="Arial" panose="020B0604020202020204" pitchFamily="34" charset="0"/>
              <a:buChar char="•"/>
              <a:tabLst/>
              <a:defRPr/>
            </a:pPr>
            <a:r>
              <a:rPr kumimoji="0" lang="en-US" sz="1200" i="0" u="none" strike="noStrike" kern="0" cap="none" spc="0" normalizeH="0" baseline="0" noProof="0" dirty="0">
                <a:ln>
                  <a:noFill/>
                </a:ln>
                <a:solidFill>
                  <a:srgbClr val="FFFFFF"/>
                </a:solidFill>
                <a:effectLst/>
                <a:uLnTx/>
                <a:uFillTx/>
                <a:latin typeface="Calibri"/>
                <a:ea typeface="+mn-ea"/>
                <a:cs typeface="Calibri"/>
              </a:rPr>
              <a:t>Database encryption</a:t>
            </a:r>
          </a:p>
          <a:p>
            <a:pPr marL="171450" marR="0" lvl="0" indent="-171450" defTabSz="914400" eaLnBrk="1" fontAlgn="auto" latinLnBrk="0" hangingPunct="1">
              <a:spcAft>
                <a:spcPts val="200"/>
              </a:spcAft>
              <a:buClrTx/>
              <a:buSzTx/>
              <a:buFont typeface="Arial" panose="020B0604020202020204" pitchFamily="34" charset="0"/>
              <a:buChar char="•"/>
              <a:tabLst/>
              <a:defRPr/>
            </a:pPr>
            <a:endParaRPr kumimoji="0" lang="en-US" sz="1200" i="0" u="none" strike="noStrike" kern="0" cap="none" spc="0" normalizeH="0" baseline="0" noProof="0" dirty="0">
              <a:ln>
                <a:noFill/>
              </a:ln>
              <a:solidFill>
                <a:srgbClr val="FFFFFF"/>
              </a:solidFill>
              <a:effectLst/>
              <a:uLnTx/>
              <a:uFillTx/>
              <a:latin typeface="Calibri"/>
              <a:ea typeface="+mn-ea"/>
              <a:cs typeface="Calibri"/>
            </a:endParaRPr>
          </a:p>
        </p:txBody>
      </p:sp>
    </p:spTree>
    <p:extLst>
      <p:ext uri="{BB962C8B-B14F-4D97-AF65-F5344CB8AC3E}">
        <p14:creationId xmlns:p14="http://schemas.microsoft.com/office/powerpoint/2010/main" val="3518177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56</a:t>
            </a:fld>
            <a:endParaRPr lang="en-US" dirty="0"/>
          </a:p>
        </p:txBody>
      </p:sp>
      <p:sp>
        <p:nvSpPr>
          <p:cNvPr id="4" name="Content Placeholder 3"/>
          <p:cNvSpPr>
            <a:spLocks noGrp="1"/>
          </p:cNvSpPr>
          <p:nvPr>
            <p:ph type="body" sz="quarter" idx="13"/>
          </p:nvPr>
        </p:nvSpPr>
        <p:spPr/>
        <p:txBody>
          <a:bodyPr/>
          <a:lstStyle/>
          <a:p>
            <a:r>
              <a:rPr lang="en-US" dirty="0"/>
              <a:t>For you and the type of projects you work on, which of the </a:t>
            </a:r>
            <a:r>
              <a:rPr lang="en-US" i="1" dirty="0"/>
              <a:t>Top 10 Software Security Design Flaws</a:t>
            </a:r>
            <a:r>
              <a:rPr lang="en-US" dirty="0"/>
              <a:t> represents the greatest challenge for software development?</a:t>
            </a:r>
          </a:p>
          <a:p>
            <a:r>
              <a:rPr lang="en-US" dirty="0"/>
              <a:t>What steps will you take to ensure you and your development team adhere to principles for security design such as those presented in this lesson?</a:t>
            </a:r>
          </a:p>
        </p:txBody>
      </p:sp>
    </p:spTree>
    <p:extLst>
      <p:ext uri="{BB962C8B-B14F-4D97-AF65-F5344CB8AC3E}">
        <p14:creationId xmlns:p14="http://schemas.microsoft.com/office/powerpoint/2010/main" val="3082707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a:t>
            </a:fld>
            <a:endParaRPr lang="en-US" dirty="0"/>
          </a:p>
        </p:txBody>
      </p:sp>
      <p:sp>
        <p:nvSpPr>
          <p:cNvPr id="3" name="Content Placeholder 2"/>
          <p:cNvSpPr>
            <a:spLocks noGrp="1"/>
          </p:cNvSpPr>
          <p:nvPr>
            <p:ph idx="1"/>
          </p:nvPr>
        </p:nvSpPr>
        <p:spPr/>
        <p:txBody>
          <a:bodyPr/>
          <a:lstStyle/>
          <a:p>
            <a:r>
              <a:rPr lang="en-US" dirty="0"/>
              <a:t>Reduce risk by reducing software features that can be attacked.</a:t>
            </a:r>
          </a:p>
          <a:p>
            <a:r>
              <a:rPr lang="en-US" dirty="0"/>
              <a:t>Every feature you add brings potential risks, increasing the attack surface.</a:t>
            </a:r>
          </a:p>
          <a:p>
            <a:r>
              <a:rPr lang="en-US" dirty="0"/>
              <a:t>You can improve security by:</a:t>
            </a:r>
          </a:p>
          <a:p>
            <a:pPr lvl="1"/>
            <a:r>
              <a:rPr lang="en-US" dirty="0"/>
              <a:t>Adding defenses around the features you add.</a:t>
            </a:r>
          </a:p>
          <a:p>
            <a:pPr lvl="1"/>
            <a:r>
              <a:rPr lang="en-US" dirty="0"/>
              <a:t>Not adding the features in the first place (better choice, if you have this option).</a:t>
            </a:r>
          </a:p>
          <a:p>
            <a:pPr lvl="1"/>
            <a:r>
              <a:rPr lang="en-US" dirty="0"/>
              <a:t>Avoid using components with known vulnerabilities.</a:t>
            </a:r>
          </a:p>
          <a:p>
            <a:pPr lvl="1"/>
            <a:r>
              <a:rPr lang="en-US" dirty="0"/>
              <a:t>Use updated versions of components when available.</a:t>
            </a:r>
          </a:p>
          <a:p>
            <a:r>
              <a:rPr lang="en-US" dirty="0"/>
              <a:t>Example:</a:t>
            </a:r>
          </a:p>
          <a:p>
            <a:pPr lvl="1"/>
            <a:r>
              <a:rPr lang="en-US" dirty="0"/>
              <a:t>A web application has a searchable Help feature that may be vulnerable to SQL injection.</a:t>
            </a:r>
          </a:p>
          <a:p>
            <a:pPr lvl="1"/>
            <a:r>
              <a:rPr lang="en-US" dirty="0"/>
              <a:t>Good option: Add protections to the Help feature, such as input validation.</a:t>
            </a:r>
          </a:p>
          <a:p>
            <a:pPr lvl="1"/>
            <a:r>
              <a:rPr lang="en-US" dirty="0"/>
              <a:t>Better option: Improve the Help system user interface so Search is not needed at all.</a:t>
            </a:r>
          </a:p>
        </p:txBody>
      </p:sp>
      <p:sp>
        <p:nvSpPr>
          <p:cNvPr id="4" name="Title 3"/>
          <p:cNvSpPr>
            <a:spLocks noGrp="1"/>
          </p:cNvSpPr>
          <p:nvPr>
            <p:ph type="title"/>
          </p:nvPr>
        </p:nvSpPr>
        <p:spPr/>
        <p:txBody>
          <a:bodyPr/>
          <a:lstStyle/>
          <a:p>
            <a:r>
              <a:rPr lang="en-US" dirty="0"/>
              <a:t>Minimize Attack Surface Area</a:t>
            </a:r>
          </a:p>
        </p:txBody>
      </p:sp>
      <p:grpSp>
        <p:nvGrpSpPr>
          <p:cNvPr id="8" name="Group 7">
            <a:extLst>
              <a:ext uri="{FF2B5EF4-FFF2-40B4-BE49-F238E27FC236}">
                <a16:creationId xmlns:a16="http://schemas.microsoft.com/office/drawing/2014/main" id="{4CD1038E-E169-415D-88A8-9142508A9455}"/>
              </a:ext>
            </a:extLst>
          </p:cNvPr>
          <p:cNvGrpSpPr/>
          <p:nvPr/>
        </p:nvGrpSpPr>
        <p:grpSpPr>
          <a:xfrm>
            <a:off x="7676712" y="5163081"/>
            <a:ext cx="1506883" cy="1722152"/>
            <a:chOff x="4950826" y="2230975"/>
            <a:chExt cx="4007168" cy="4579620"/>
          </a:xfrm>
        </p:grpSpPr>
        <p:pic>
          <p:nvPicPr>
            <p:cNvPr id="9" name="Picture 2" descr="Image result for security design png">
              <a:extLst>
                <a:ext uri="{FF2B5EF4-FFF2-40B4-BE49-F238E27FC236}">
                  <a16:creationId xmlns:a16="http://schemas.microsoft.com/office/drawing/2014/main" id="{8F102E97-A9FA-47B6-AA7A-9A0F6097A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BFCE924-D312-4D77-9079-D90D06BF1147}"/>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Tree>
    <p:extLst>
      <p:ext uri="{BB962C8B-B14F-4D97-AF65-F5344CB8AC3E}">
        <p14:creationId xmlns:p14="http://schemas.microsoft.com/office/powerpoint/2010/main" val="12849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986E359-3CBC-4DB7-8261-B009A7F696CC}"/>
              </a:ext>
            </a:extLst>
          </p:cNvPr>
          <p:cNvSpPr/>
          <p:nvPr/>
        </p:nvSpPr>
        <p:spPr>
          <a:xfrm>
            <a:off x="1066800" y="4724400"/>
            <a:ext cx="7311293" cy="1295400"/>
          </a:xfrm>
          <a:prstGeom prst="rect">
            <a:avLst/>
          </a:prstGeom>
          <a:solidFill>
            <a:schemeClr val="bg1">
              <a:lumMod val="9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 name="Slide Number Placeholder 1"/>
          <p:cNvSpPr>
            <a:spLocks noGrp="1"/>
          </p:cNvSpPr>
          <p:nvPr>
            <p:ph type="sldNum" sz="quarter" idx="12"/>
          </p:nvPr>
        </p:nvSpPr>
        <p:spPr/>
        <p:txBody>
          <a:bodyPr/>
          <a:lstStyle/>
          <a:p>
            <a:fld id="{A8160BDD-7155-D744-B749-9730458604AD}" type="slidenum">
              <a:rPr lang="en-US" smtClean="0"/>
              <a:pPr/>
              <a:t>7</a:t>
            </a:fld>
            <a:endParaRPr lang="en-US" dirty="0"/>
          </a:p>
        </p:txBody>
      </p:sp>
      <p:sp>
        <p:nvSpPr>
          <p:cNvPr id="3" name="Content Placeholder 2"/>
          <p:cNvSpPr>
            <a:spLocks noGrp="1"/>
          </p:cNvSpPr>
          <p:nvPr>
            <p:ph idx="1"/>
          </p:nvPr>
        </p:nvSpPr>
        <p:spPr>
          <a:xfrm>
            <a:off x="341925" y="1302040"/>
            <a:ext cx="8460150" cy="2507960"/>
          </a:xfrm>
        </p:spPr>
        <p:txBody>
          <a:bodyPr/>
          <a:lstStyle/>
          <a:p>
            <a:r>
              <a:rPr lang="en-US" dirty="0"/>
              <a:t>Settings for a freshly installed application should be set to the most secure option.</a:t>
            </a:r>
          </a:p>
          <a:p>
            <a:r>
              <a:rPr lang="en-US" dirty="0"/>
              <a:t>Leave it to the user to change settings that may decrease security.</a:t>
            </a:r>
          </a:p>
          <a:p>
            <a:endParaRPr lang="en-US" dirty="0"/>
          </a:p>
          <a:p>
            <a:r>
              <a:rPr lang="en-US" dirty="0"/>
              <a:t>Example:</a:t>
            </a:r>
          </a:p>
          <a:p>
            <a:pPr lvl="1"/>
            <a:r>
              <a:rPr lang="en-US" dirty="0"/>
              <a:t>By default, features that enforce </a:t>
            </a:r>
            <a:r>
              <a:rPr lang="en-US" i="1" dirty="0"/>
              <a:t>password aging and complexity</a:t>
            </a:r>
            <a:r>
              <a:rPr lang="en-US" dirty="0"/>
              <a:t> should be enabled.</a:t>
            </a:r>
          </a:p>
          <a:p>
            <a:pPr lvl="1"/>
            <a:r>
              <a:rPr lang="en-US" dirty="0"/>
              <a:t>You provide settings for user to disable these features to simplify their use of the software.</a:t>
            </a:r>
          </a:p>
          <a:p>
            <a:pPr lvl="1"/>
            <a:r>
              <a:rPr lang="en-US" dirty="0"/>
              <a:t>Warn users that they are increasing their own risk when changing default values.</a:t>
            </a:r>
          </a:p>
        </p:txBody>
      </p:sp>
      <p:sp>
        <p:nvSpPr>
          <p:cNvPr id="4" name="Title 3"/>
          <p:cNvSpPr>
            <a:spLocks noGrp="1"/>
          </p:cNvSpPr>
          <p:nvPr>
            <p:ph type="title"/>
          </p:nvPr>
        </p:nvSpPr>
        <p:spPr/>
        <p:txBody>
          <a:bodyPr/>
          <a:lstStyle/>
          <a:p>
            <a:r>
              <a:rPr lang="en-US" dirty="0"/>
              <a:t>Establish Secure Defaults</a:t>
            </a:r>
          </a:p>
        </p:txBody>
      </p:sp>
      <p:sp>
        <p:nvSpPr>
          <p:cNvPr id="8" name="Rectangle 7">
            <a:extLst>
              <a:ext uri="{FF2B5EF4-FFF2-40B4-BE49-F238E27FC236}">
                <a16:creationId xmlns:a16="http://schemas.microsoft.com/office/drawing/2014/main" id="{F5A5E3D9-B4C7-418E-808B-A648CBB25070}"/>
              </a:ext>
            </a:extLst>
          </p:cNvPr>
          <p:cNvSpPr/>
          <p:nvPr/>
        </p:nvSpPr>
        <p:spPr>
          <a:xfrm>
            <a:off x="1371601" y="5029200"/>
            <a:ext cx="228600" cy="228600"/>
          </a:xfrm>
          <a:prstGeom prst="rect">
            <a:avLst/>
          </a:prstGeom>
          <a:no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9" name="Rectangle 8">
            <a:extLst>
              <a:ext uri="{FF2B5EF4-FFF2-40B4-BE49-F238E27FC236}">
                <a16:creationId xmlns:a16="http://schemas.microsoft.com/office/drawing/2014/main" id="{842E8335-BC93-4C0A-9C84-F71A35595B89}"/>
              </a:ext>
            </a:extLst>
          </p:cNvPr>
          <p:cNvSpPr/>
          <p:nvPr/>
        </p:nvSpPr>
        <p:spPr>
          <a:xfrm>
            <a:off x="1600201" y="4946964"/>
            <a:ext cx="4078039" cy="369332"/>
          </a:xfrm>
          <a:prstGeom prst="rect">
            <a:avLst/>
          </a:prstGeom>
        </p:spPr>
        <p:txBody>
          <a:bodyPr wrap="none">
            <a:spAutoFit/>
          </a:bodyPr>
          <a:lstStyle/>
          <a:p>
            <a:r>
              <a:rPr lang="en-US" dirty="0"/>
              <a:t>User must change password after 90 days</a:t>
            </a:r>
          </a:p>
        </p:txBody>
      </p:sp>
      <p:sp>
        <p:nvSpPr>
          <p:cNvPr id="10" name="Rectangle 9">
            <a:extLst>
              <a:ext uri="{FF2B5EF4-FFF2-40B4-BE49-F238E27FC236}">
                <a16:creationId xmlns:a16="http://schemas.microsoft.com/office/drawing/2014/main" id="{E4833DE2-B864-4BD4-AE29-A52E65595167}"/>
              </a:ext>
            </a:extLst>
          </p:cNvPr>
          <p:cNvSpPr/>
          <p:nvPr/>
        </p:nvSpPr>
        <p:spPr>
          <a:xfrm>
            <a:off x="1371601" y="5444856"/>
            <a:ext cx="228600" cy="228600"/>
          </a:xfrm>
          <a:prstGeom prst="rect">
            <a:avLst/>
          </a:prstGeom>
          <a:no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1" name="Rectangle 10">
            <a:extLst>
              <a:ext uri="{FF2B5EF4-FFF2-40B4-BE49-F238E27FC236}">
                <a16:creationId xmlns:a16="http://schemas.microsoft.com/office/drawing/2014/main" id="{A187C3FB-0FFB-4B4E-BEF4-A390539EEE81}"/>
              </a:ext>
            </a:extLst>
          </p:cNvPr>
          <p:cNvSpPr/>
          <p:nvPr/>
        </p:nvSpPr>
        <p:spPr>
          <a:xfrm>
            <a:off x="1600201" y="5362620"/>
            <a:ext cx="4886081" cy="369332"/>
          </a:xfrm>
          <a:prstGeom prst="rect">
            <a:avLst/>
          </a:prstGeom>
        </p:spPr>
        <p:txBody>
          <a:bodyPr wrap="none">
            <a:spAutoFit/>
          </a:bodyPr>
          <a:lstStyle/>
          <a:p>
            <a:r>
              <a:rPr lang="en-US" dirty="0"/>
              <a:t>Do not allow passwords shorter than 8 characters.</a:t>
            </a:r>
          </a:p>
        </p:txBody>
      </p:sp>
      <p:sp>
        <p:nvSpPr>
          <p:cNvPr id="12" name="Rectangle 11">
            <a:extLst>
              <a:ext uri="{FF2B5EF4-FFF2-40B4-BE49-F238E27FC236}">
                <a16:creationId xmlns:a16="http://schemas.microsoft.com/office/drawing/2014/main" id="{8AB76FB2-0D04-4CA6-89D4-188A21E74600}"/>
              </a:ext>
            </a:extLst>
          </p:cNvPr>
          <p:cNvSpPr/>
          <p:nvPr/>
        </p:nvSpPr>
        <p:spPr>
          <a:xfrm>
            <a:off x="1351026" y="4962808"/>
            <a:ext cx="311304" cy="369332"/>
          </a:xfrm>
          <a:prstGeom prst="rect">
            <a:avLst/>
          </a:prstGeom>
        </p:spPr>
        <p:txBody>
          <a:bodyPr wrap="none">
            <a:spAutoFit/>
          </a:bodyPr>
          <a:lstStyle/>
          <a:p>
            <a:r>
              <a:rPr lang="en-US" b="1" dirty="0"/>
              <a:t>X</a:t>
            </a:r>
          </a:p>
        </p:txBody>
      </p:sp>
      <p:sp>
        <p:nvSpPr>
          <p:cNvPr id="13" name="Rectangle 12">
            <a:extLst>
              <a:ext uri="{FF2B5EF4-FFF2-40B4-BE49-F238E27FC236}">
                <a16:creationId xmlns:a16="http://schemas.microsoft.com/office/drawing/2014/main" id="{54FDD754-B8CD-4F9D-BBAB-AF85C7A18F88}"/>
              </a:ext>
            </a:extLst>
          </p:cNvPr>
          <p:cNvSpPr/>
          <p:nvPr/>
        </p:nvSpPr>
        <p:spPr>
          <a:xfrm>
            <a:off x="1351026" y="5376148"/>
            <a:ext cx="311304" cy="369332"/>
          </a:xfrm>
          <a:prstGeom prst="rect">
            <a:avLst/>
          </a:prstGeom>
        </p:spPr>
        <p:txBody>
          <a:bodyPr wrap="none">
            <a:spAutoFit/>
          </a:bodyPr>
          <a:lstStyle/>
          <a:p>
            <a:r>
              <a:rPr lang="en-US" b="1" dirty="0"/>
              <a:t>X</a:t>
            </a:r>
          </a:p>
        </p:txBody>
      </p:sp>
      <p:grpSp>
        <p:nvGrpSpPr>
          <p:cNvPr id="18" name="Group 17">
            <a:extLst>
              <a:ext uri="{FF2B5EF4-FFF2-40B4-BE49-F238E27FC236}">
                <a16:creationId xmlns:a16="http://schemas.microsoft.com/office/drawing/2014/main" id="{3E1C10B6-8FAC-4775-8291-1A31B7953871}"/>
              </a:ext>
            </a:extLst>
          </p:cNvPr>
          <p:cNvGrpSpPr/>
          <p:nvPr/>
        </p:nvGrpSpPr>
        <p:grpSpPr>
          <a:xfrm>
            <a:off x="7676712" y="5163081"/>
            <a:ext cx="1506883" cy="1722152"/>
            <a:chOff x="4950826" y="2230975"/>
            <a:chExt cx="4007168" cy="4579620"/>
          </a:xfrm>
        </p:grpSpPr>
        <p:pic>
          <p:nvPicPr>
            <p:cNvPr id="19" name="Picture 2" descr="Image result for security design png">
              <a:extLst>
                <a:ext uri="{FF2B5EF4-FFF2-40B4-BE49-F238E27FC236}">
                  <a16:creationId xmlns:a16="http://schemas.microsoft.com/office/drawing/2014/main" id="{D4A08D09-CE4A-47D5-B1B9-55CB21CFA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23A2D92F-C005-4AD3-8083-1132AC7B967C}"/>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Tree>
    <p:extLst>
      <p:ext uri="{BB962C8B-B14F-4D97-AF65-F5344CB8AC3E}">
        <p14:creationId xmlns:p14="http://schemas.microsoft.com/office/powerpoint/2010/main" val="54020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a:t>
            </a:fld>
            <a:endParaRPr lang="en-US" dirty="0"/>
          </a:p>
        </p:txBody>
      </p:sp>
      <p:sp>
        <p:nvSpPr>
          <p:cNvPr id="3" name="Content Placeholder 2"/>
          <p:cNvSpPr>
            <a:spLocks noGrp="1"/>
          </p:cNvSpPr>
          <p:nvPr>
            <p:ph idx="1"/>
          </p:nvPr>
        </p:nvSpPr>
        <p:spPr/>
        <p:txBody>
          <a:bodyPr/>
          <a:lstStyle/>
          <a:p>
            <a:r>
              <a:rPr lang="en-US" dirty="0"/>
              <a:t>Users and processes should have only privileges needed to perform their work.</a:t>
            </a:r>
          </a:p>
          <a:p>
            <a:r>
              <a:rPr lang="en-US" dirty="0"/>
              <a:t>This principle applies to all sorts of access:</a:t>
            </a:r>
          </a:p>
          <a:p>
            <a:pPr lvl="1"/>
            <a:r>
              <a:rPr lang="en-US" dirty="0"/>
              <a:t>User rights</a:t>
            </a:r>
          </a:p>
          <a:p>
            <a:pPr lvl="1"/>
            <a:r>
              <a:rPr lang="en-US" dirty="0"/>
              <a:t>Resource permissions such as CPU limits, memory, network</a:t>
            </a:r>
          </a:p>
          <a:p>
            <a:pPr lvl="1"/>
            <a:r>
              <a:rPr lang="en-US" dirty="0"/>
              <a:t>File system permissions</a:t>
            </a:r>
          </a:p>
          <a:p>
            <a:r>
              <a:rPr lang="en-US" dirty="0"/>
              <a:t>Example:</a:t>
            </a:r>
          </a:p>
          <a:p>
            <a:pPr lvl="1"/>
            <a:r>
              <a:rPr lang="en-US" dirty="0"/>
              <a:t>To perform its work, a middleware server must be able to:</a:t>
            </a:r>
          </a:p>
          <a:p>
            <a:pPr lvl="2"/>
            <a:r>
              <a:rPr lang="en-US" dirty="0"/>
              <a:t>Access the network</a:t>
            </a:r>
          </a:p>
          <a:p>
            <a:pPr lvl="2"/>
            <a:r>
              <a:rPr lang="en-US" dirty="0"/>
              <a:t>Read a database table</a:t>
            </a:r>
          </a:p>
          <a:p>
            <a:pPr lvl="2"/>
            <a:r>
              <a:rPr lang="en-US" dirty="0"/>
              <a:t>Write to a log</a:t>
            </a:r>
          </a:p>
          <a:p>
            <a:pPr lvl="1"/>
            <a:r>
              <a:rPr lang="en-US" dirty="0"/>
              <a:t>Under no circumstances should the server have administrative privileges.</a:t>
            </a:r>
          </a:p>
        </p:txBody>
      </p:sp>
      <p:sp>
        <p:nvSpPr>
          <p:cNvPr id="4" name="Title 3"/>
          <p:cNvSpPr>
            <a:spLocks noGrp="1"/>
          </p:cNvSpPr>
          <p:nvPr>
            <p:ph type="title"/>
          </p:nvPr>
        </p:nvSpPr>
        <p:spPr/>
        <p:txBody>
          <a:bodyPr/>
          <a:lstStyle/>
          <a:p>
            <a:r>
              <a:rPr lang="en-US" dirty="0"/>
              <a:t>Least Privilege</a:t>
            </a:r>
          </a:p>
        </p:txBody>
      </p:sp>
      <p:grpSp>
        <p:nvGrpSpPr>
          <p:cNvPr id="11" name="Group 10">
            <a:extLst>
              <a:ext uri="{FF2B5EF4-FFF2-40B4-BE49-F238E27FC236}">
                <a16:creationId xmlns:a16="http://schemas.microsoft.com/office/drawing/2014/main" id="{BF271798-A3FB-4EFD-A9A4-484668CB3860}"/>
              </a:ext>
            </a:extLst>
          </p:cNvPr>
          <p:cNvGrpSpPr/>
          <p:nvPr/>
        </p:nvGrpSpPr>
        <p:grpSpPr>
          <a:xfrm>
            <a:off x="7676712" y="5163081"/>
            <a:ext cx="1506883" cy="1722152"/>
            <a:chOff x="4950826" y="2230975"/>
            <a:chExt cx="4007168" cy="4579620"/>
          </a:xfrm>
        </p:grpSpPr>
        <p:pic>
          <p:nvPicPr>
            <p:cNvPr id="12" name="Picture 2" descr="Image result for security design png">
              <a:extLst>
                <a:ext uri="{FF2B5EF4-FFF2-40B4-BE49-F238E27FC236}">
                  <a16:creationId xmlns:a16="http://schemas.microsoft.com/office/drawing/2014/main" id="{71832C18-7596-49D0-A53A-E3DA133A6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80632A6-29E6-4100-8EA1-7C23A3D1333F}"/>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Tree>
    <p:extLst>
      <p:ext uri="{BB962C8B-B14F-4D97-AF65-F5344CB8AC3E}">
        <p14:creationId xmlns:p14="http://schemas.microsoft.com/office/powerpoint/2010/main" val="2450945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a:t>
            </a:fld>
            <a:endParaRPr lang="en-US" dirty="0"/>
          </a:p>
        </p:txBody>
      </p:sp>
      <p:sp>
        <p:nvSpPr>
          <p:cNvPr id="3" name="Content Placeholder 2"/>
          <p:cNvSpPr>
            <a:spLocks noGrp="1"/>
          </p:cNvSpPr>
          <p:nvPr>
            <p:ph idx="1"/>
          </p:nvPr>
        </p:nvSpPr>
        <p:spPr/>
        <p:txBody>
          <a:bodyPr/>
          <a:lstStyle/>
          <a:p>
            <a:r>
              <a:rPr lang="en-US" dirty="0"/>
              <a:t>Minimize how much a single mechanism is used to grant access to a resource. </a:t>
            </a:r>
          </a:p>
          <a:p>
            <a:r>
              <a:rPr lang="en-US" dirty="0"/>
              <a:t>The more a system depends on a single piece of software, the greater the risk.</a:t>
            </a:r>
          </a:p>
          <a:p>
            <a:r>
              <a:rPr lang="en-US" dirty="0"/>
              <a:t>Prefer to use different mechanisms for different classes of users/different instance for every single user.</a:t>
            </a:r>
          </a:p>
        </p:txBody>
      </p:sp>
      <p:sp>
        <p:nvSpPr>
          <p:cNvPr id="4" name="Title 3"/>
          <p:cNvSpPr>
            <a:spLocks noGrp="1"/>
          </p:cNvSpPr>
          <p:nvPr>
            <p:ph type="title"/>
          </p:nvPr>
        </p:nvSpPr>
        <p:spPr/>
        <p:txBody>
          <a:bodyPr/>
          <a:lstStyle/>
          <a:p>
            <a:r>
              <a:rPr lang="en-US" dirty="0"/>
              <a:t>Least Common Mechanism</a:t>
            </a:r>
          </a:p>
        </p:txBody>
      </p:sp>
      <p:grpSp>
        <p:nvGrpSpPr>
          <p:cNvPr id="11" name="Group 10">
            <a:extLst>
              <a:ext uri="{FF2B5EF4-FFF2-40B4-BE49-F238E27FC236}">
                <a16:creationId xmlns:a16="http://schemas.microsoft.com/office/drawing/2014/main" id="{BF271798-A3FB-4EFD-A9A4-484668CB3860}"/>
              </a:ext>
            </a:extLst>
          </p:cNvPr>
          <p:cNvGrpSpPr/>
          <p:nvPr/>
        </p:nvGrpSpPr>
        <p:grpSpPr>
          <a:xfrm>
            <a:off x="7676712" y="5163081"/>
            <a:ext cx="1506883" cy="1722152"/>
            <a:chOff x="4950826" y="2230975"/>
            <a:chExt cx="4007168" cy="4579620"/>
          </a:xfrm>
        </p:grpSpPr>
        <p:pic>
          <p:nvPicPr>
            <p:cNvPr id="12" name="Picture 2" descr="Image result for security design png">
              <a:extLst>
                <a:ext uri="{FF2B5EF4-FFF2-40B4-BE49-F238E27FC236}">
                  <a16:creationId xmlns:a16="http://schemas.microsoft.com/office/drawing/2014/main" id="{71832C18-7596-49D0-A53A-E3DA133A6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826" y="2230975"/>
              <a:ext cx="4007168" cy="457962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80632A6-29E6-4100-8EA1-7C23A3D1333F}"/>
                </a:ext>
              </a:extLst>
            </p:cNvPr>
            <p:cNvSpPr/>
            <p:nvPr/>
          </p:nvSpPr>
          <p:spPr>
            <a:xfrm>
              <a:off x="5715000" y="3333750"/>
              <a:ext cx="2510693" cy="457200"/>
            </a:xfrm>
            <a:prstGeom prst="rect">
              <a:avLst/>
            </a:prstGeom>
          </p:spPr>
          <p:txBody>
            <a:bodyPr wrap="none">
              <a:prstTxWarp prst="textInflate">
                <a:avLst/>
              </a:prstTxWarp>
              <a:spAutoFit/>
            </a:bodyPr>
            <a:lstStyle/>
            <a:p>
              <a:r>
                <a:rPr lang="en-US" sz="1100" b="1" dirty="0">
                  <a:gradFill>
                    <a:gsLst>
                      <a:gs pos="58000">
                        <a:srgbClr val="000000"/>
                      </a:gs>
                      <a:gs pos="50464">
                        <a:srgbClr val="000000">
                          <a:alpha val="31000"/>
                        </a:srgbClr>
                      </a:gs>
                      <a:gs pos="53000">
                        <a:srgbClr val="000000"/>
                      </a:gs>
                      <a:gs pos="0">
                        <a:schemeClr val="tx1">
                          <a:alpha val="69000"/>
                        </a:schemeClr>
                      </a:gs>
                      <a:gs pos="100000">
                        <a:schemeClr val="tx1">
                          <a:alpha val="37000"/>
                        </a:schemeClr>
                      </a:gs>
                    </a:gsLst>
                    <a:lin ang="5400000" scaled="0"/>
                  </a:gradFill>
                </a:rPr>
                <a:t>SECURITY DESIGN </a:t>
              </a:r>
            </a:p>
          </p:txBody>
        </p:sp>
      </p:grpSp>
    </p:spTree>
    <p:extLst>
      <p:ext uri="{BB962C8B-B14F-4D97-AF65-F5344CB8AC3E}">
        <p14:creationId xmlns:p14="http://schemas.microsoft.com/office/powerpoint/2010/main" val="3217343689"/>
      </p:ext>
    </p:extLst>
  </p:cSld>
  <p:clrMapOvr>
    <a:masterClrMapping/>
  </p:clrMapOvr>
</p:sld>
</file>

<file path=ppt/theme/theme1.xml><?xml version="1.0" encoding="utf-8"?>
<a:theme xmlns:a="http://schemas.openxmlformats.org/drawingml/2006/main" name="CNX">
  <a:themeElements>
    <a:clrScheme name="CNX 1">
      <a:dk1>
        <a:srgbClr val="000000"/>
      </a:dk1>
      <a:lt1>
        <a:srgbClr val="FFFFFF"/>
      </a:lt1>
      <a:dk2>
        <a:srgbClr val="000000"/>
      </a:dk2>
      <a:lt2>
        <a:srgbClr val="FFFFFF"/>
      </a:lt2>
      <a:accent1>
        <a:srgbClr val="009DDC"/>
      </a:accent1>
      <a:accent2>
        <a:srgbClr val="1D76BB"/>
      </a:accent2>
      <a:accent3>
        <a:srgbClr val="F05323"/>
      </a:accent3>
      <a:accent4>
        <a:srgbClr val="1D3764"/>
      </a:accent4>
      <a:accent5>
        <a:srgbClr val="C1C5C9"/>
      </a:accent5>
      <a:accent6>
        <a:srgbClr val="009DDC"/>
      </a:accent6>
      <a:hlink>
        <a:srgbClr val="009DDC"/>
      </a:hlink>
      <a:folHlink>
        <a:srgbClr val="009D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7" id="{28BAE127-A3FD-A04B-A586-7D7FEDE49638}" vid="{6F1373EB-6DC0-594B-9B1F-E3850451F6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CNX</Template>
  <TotalTime>192</TotalTime>
  <Words>6782</Words>
  <Application>Microsoft Office PowerPoint</Application>
  <PresentationFormat>On-screen Show (4:3)</PresentationFormat>
  <Paragraphs>914</Paragraphs>
  <Slides>56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Courier New</vt:lpstr>
      <vt:lpstr>CNX</vt:lpstr>
      <vt:lpstr>Designing for Security</vt:lpstr>
      <vt:lpstr>PowerPoint Presentation</vt:lpstr>
      <vt:lpstr>Security in the Design Phase</vt:lpstr>
      <vt:lpstr>Security by Obscurity vs. Security by Design</vt:lpstr>
      <vt:lpstr>OWASP Security Design Principles</vt:lpstr>
      <vt:lpstr>Minimize Attack Surface Area</vt:lpstr>
      <vt:lpstr>Establish Secure Defaults</vt:lpstr>
      <vt:lpstr>Least Privilege</vt:lpstr>
      <vt:lpstr>Least Common Mechanism</vt:lpstr>
      <vt:lpstr>Defense in Depth</vt:lpstr>
      <vt:lpstr>Fail Securely</vt:lpstr>
      <vt:lpstr>Don't Trust Services</vt:lpstr>
      <vt:lpstr>Separation of Duties</vt:lpstr>
      <vt:lpstr>Security by Obscurity</vt:lpstr>
      <vt:lpstr>Keep Security Simple</vt:lpstr>
      <vt:lpstr>Fix Security Issues Correctly</vt:lpstr>
      <vt:lpstr>Software Design Patterns</vt:lpstr>
      <vt:lpstr>Security Patterns</vt:lpstr>
      <vt:lpstr>Modular Design</vt:lpstr>
      <vt:lpstr>Benefits of Modularity</vt:lpstr>
      <vt:lpstr>The Balance Between Defense in Depth and Simplicity</vt:lpstr>
      <vt:lpstr>Avoiding the Top 10 Software Security Design Flaws</vt:lpstr>
      <vt:lpstr>Activity: Avoiding Common Security Design Flaws</vt:lpstr>
      <vt:lpstr>PowerPoint Presentation</vt:lpstr>
      <vt:lpstr>The Risk Equation</vt:lpstr>
      <vt:lpstr>Threat Modeling</vt:lpstr>
      <vt:lpstr>Benefits of Threat Modeling</vt:lpstr>
      <vt:lpstr>Step 1: Define General Security Objectives and Scope</vt:lpstr>
      <vt:lpstr>Tooling and Documentation (Slide 1 of 2)</vt:lpstr>
      <vt:lpstr>Tooling and Documentation (Slide 2 of 2)</vt:lpstr>
      <vt:lpstr>Assets</vt:lpstr>
      <vt:lpstr>Step 2: Decompose the Software</vt:lpstr>
      <vt:lpstr>Trust Levels</vt:lpstr>
      <vt:lpstr>Entry and Exit Points</vt:lpstr>
      <vt:lpstr>External Dependencies</vt:lpstr>
      <vt:lpstr>Data Flow Diagram Example</vt:lpstr>
      <vt:lpstr>Diagramming Symbols</vt:lpstr>
      <vt:lpstr>Activity: Diagramming the Catalog Application</vt:lpstr>
      <vt:lpstr>Catalog Application Trust Boundaries</vt:lpstr>
      <vt:lpstr>Step 3: Identify and Rank Threats</vt:lpstr>
      <vt:lpstr>STRIDE Classification Scheme</vt:lpstr>
      <vt:lpstr>PASTA</vt:lpstr>
      <vt:lpstr>Misuse Cases</vt:lpstr>
      <vt:lpstr>Security Zones</vt:lpstr>
      <vt:lpstr>Strategies for Ranking Threats</vt:lpstr>
      <vt:lpstr>DREAD</vt:lpstr>
      <vt:lpstr>Risk Response Strategies</vt:lpstr>
      <vt:lpstr>Plotting Severity</vt:lpstr>
      <vt:lpstr>The Responsibility for Risk Management</vt:lpstr>
      <vt:lpstr>Manage Risks Outside Your Direct Control</vt:lpstr>
      <vt:lpstr>Step 4: Counter Each Threat</vt:lpstr>
      <vt:lpstr>Countermeasures</vt:lpstr>
      <vt:lpstr>Activity: Identifying Threats and Countermeasures</vt:lpstr>
      <vt:lpstr>Threat Examples</vt:lpstr>
      <vt:lpstr>Countermeasure Examples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for Security</dc:title>
  <dc:creator>Brian Sullivan</dc:creator>
  <cp:lastModifiedBy>Michelle Farney</cp:lastModifiedBy>
  <cp:revision>19</cp:revision>
  <dcterms:created xsi:type="dcterms:W3CDTF">2020-03-16T19:01:50Z</dcterms:created>
  <dcterms:modified xsi:type="dcterms:W3CDTF">2020-04-14T15:39:03Z</dcterms:modified>
</cp:coreProperties>
</file>